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3"/>
  </p:notesMasterIdLst>
  <p:sldIdLst>
    <p:sldId id="256" r:id="rId2"/>
    <p:sldId id="257" r:id="rId3"/>
    <p:sldId id="267" r:id="rId4"/>
    <p:sldId id="266" r:id="rId5"/>
    <p:sldId id="277" r:id="rId6"/>
    <p:sldId id="282" r:id="rId7"/>
    <p:sldId id="280" r:id="rId8"/>
    <p:sldId id="284" r:id="rId9"/>
    <p:sldId id="285" r:id="rId10"/>
    <p:sldId id="281" r:id="rId11"/>
    <p:sldId id="286" r:id="rId12"/>
    <p:sldId id="287" r:id="rId13"/>
    <p:sldId id="270" r:id="rId14"/>
    <p:sldId id="271" r:id="rId15"/>
    <p:sldId id="272" r:id="rId16"/>
    <p:sldId id="273" r:id="rId17"/>
    <p:sldId id="274" r:id="rId18"/>
    <p:sldId id="263" r:id="rId19"/>
    <p:sldId id="264" r:id="rId20"/>
    <p:sldId id="265" r:id="rId21"/>
    <p:sldId id="276" r:id="rId2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469F8F7-17CC-491F-A03A-1C6BA1F348CB}">
          <p14:sldIdLst>
            <p14:sldId id="256"/>
            <p14:sldId id="257"/>
            <p14:sldId id="267"/>
            <p14:sldId id="266"/>
            <p14:sldId id="277"/>
            <p14:sldId id="282"/>
            <p14:sldId id="280"/>
            <p14:sldId id="284"/>
            <p14:sldId id="285"/>
            <p14:sldId id="281"/>
            <p14:sldId id="286"/>
            <p14:sldId id="287"/>
            <p14:sldId id="270"/>
            <p14:sldId id="271"/>
            <p14:sldId id="272"/>
            <p14:sldId id="273"/>
            <p14:sldId id="274"/>
            <p14:sldId id="263"/>
            <p14:sldId id="264"/>
            <p14:sldId id="265"/>
            <p14:sldId id="27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3" autoAdjust="0"/>
    <p:restoredTop sz="94676" autoAdjust="0"/>
  </p:normalViewPr>
  <p:slideViewPr>
    <p:cSldViewPr>
      <p:cViewPr varScale="1">
        <p:scale>
          <a:sx n="88" d="100"/>
          <a:sy n="88" d="100"/>
        </p:scale>
        <p:origin x="246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002492071739201"/>
          <c:y val="0"/>
          <c:w val="0.38967180541842661"/>
          <c:h val="0.80543354261450628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4EB-4CD6-AC99-96F6EBBE08B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4EB-4CD6-AC99-96F6EBBE08B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4EB-4CD6-AC99-96F6EBBE08B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4EB-4CD6-AC99-96F6EBBE08B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4EB-4CD6-AC99-96F6EBBE08B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4EB-4CD6-AC99-96F6EBBE08B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6"/>
                <c:pt idx="0">
                  <c:v>ВПР</c:v>
                </c:pt>
                <c:pt idx="1">
                  <c:v>Продукция сельского хозяйства</c:v>
                </c:pt>
                <c:pt idx="2">
                  <c:v>Промышленное производство</c:v>
                </c:pt>
                <c:pt idx="3">
                  <c:v>Объем строительных работ</c:v>
                </c:pt>
                <c:pt idx="4">
                  <c:v>Объем инвестиций</c:v>
                </c:pt>
                <c:pt idx="5">
                  <c:v>Объем производства ТРУ субъектами МСП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5645</c:v>
                </c:pt>
                <c:pt idx="1">
                  <c:v>3762</c:v>
                </c:pt>
                <c:pt idx="2">
                  <c:v>258</c:v>
                </c:pt>
                <c:pt idx="3">
                  <c:v>320</c:v>
                </c:pt>
                <c:pt idx="4">
                  <c:v>1052</c:v>
                </c:pt>
                <c:pt idx="5">
                  <c:v>4405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4EB-4CD6-AC99-96F6EBBE08B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436661436419719"/>
          <c:y val="0.14816324608918793"/>
          <c:w val="0.28729005269362562"/>
          <c:h val="0.65709252580147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12210154183697"/>
          <c:y val="3.0168471017993959E-2"/>
          <c:w val="0.74016510692173598"/>
          <c:h val="0.732601398527139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Численность занятых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6E-4716-AA07-BF0B42A72EA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Численность занятых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6E-4716-AA07-BF0B42A72E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78112"/>
        <c:axId val="123584512"/>
      </c:barChart>
      <c:catAx>
        <c:axId val="12597811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3584512"/>
        <c:crosses val="autoZero"/>
        <c:auto val="1"/>
        <c:lblAlgn val="ctr"/>
        <c:lblOffset val="100"/>
        <c:noMultiLvlLbl val="0"/>
      </c:catAx>
      <c:valAx>
        <c:axId val="123584512"/>
        <c:scaling>
          <c:orientation val="minMax"/>
          <c:max val="7200"/>
          <c:min val="5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5978112"/>
        <c:crosses val="autoZero"/>
        <c:crossBetween val="between"/>
        <c:majorUnit val="1000"/>
        <c:minorUnit val="2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Валовый продукт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4740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12-40D2-81F4-9AEC00F2B6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strRef>
              <c:f>Лист1!$A$2</c:f>
              <c:strCache>
                <c:ptCount val="1"/>
                <c:pt idx="0">
                  <c:v>Валовый продукт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12-40D2-81F4-9AEC00F2B6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56928"/>
        <c:axId val="125758464"/>
      </c:barChart>
      <c:catAx>
        <c:axId val="125756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125758464"/>
        <c:crosses val="autoZero"/>
        <c:auto val="1"/>
        <c:lblAlgn val="ctr"/>
        <c:lblOffset val="100"/>
        <c:noMultiLvlLbl val="0"/>
      </c:catAx>
      <c:valAx>
        <c:axId val="125758464"/>
        <c:scaling>
          <c:orientation val="minMax"/>
          <c:max val="5200"/>
          <c:min val="300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25756928"/>
        <c:crosses val="autoZero"/>
        <c:crossBetween val="between"/>
        <c:majorUnit val="1000"/>
        <c:minorUnit val="2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D74C2D-EB1D-4396-BB51-DD125267EBCD}" type="doc">
      <dgm:prSet loTypeId="urn:microsoft.com/office/officeart/2008/layout/VerticalCircle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448AC1-CFF1-4E5A-A97E-1577EC66338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общеобразовательных школ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5A3753-66C3-4188-83A5-9CE387199707}" type="parTrans" cxnId="{E3753BCA-8CD1-441D-9D70-4742C5A3128B}">
      <dgm:prSet/>
      <dgm:spPr/>
      <dgm:t>
        <a:bodyPr/>
        <a:lstStyle/>
        <a:p>
          <a:endParaRPr lang="ru-RU"/>
        </a:p>
      </dgm:t>
    </dgm:pt>
    <dgm:pt modelId="{A06B1028-5BFB-4CC8-B7EC-6A510A4B2DAD}" type="sibTrans" cxnId="{E3753BCA-8CD1-441D-9D70-4742C5A3128B}">
      <dgm:prSet/>
      <dgm:spPr/>
      <dgm:t>
        <a:bodyPr/>
        <a:lstStyle/>
        <a:p>
          <a:endParaRPr lang="ru-RU"/>
        </a:p>
      </dgm:t>
    </dgm:pt>
    <dgm:pt modelId="{6D7A79E0-6E46-4531-8FEC-986CE8CD8C9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дошкольных учреждений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AD9D6-E238-4E70-BC81-44BABBB5DA9A}" type="parTrans" cxnId="{E333EEF3-2B85-410D-9C8B-E443A593D801}">
      <dgm:prSet/>
      <dgm:spPr/>
      <dgm:t>
        <a:bodyPr/>
        <a:lstStyle/>
        <a:p>
          <a:endParaRPr lang="ru-RU"/>
        </a:p>
      </dgm:t>
    </dgm:pt>
    <dgm:pt modelId="{9691FF02-4AD2-4938-A207-CF41943EFA27}" type="sibTrans" cxnId="{E333EEF3-2B85-410D-9C8B-E443A593D801}">
      <dgm:prSet/>
      <dgm:spPr/>
      <dgm:t>
        <a:bodyPr/>
        <a:lstStyle/>
        <a:p>
          <a:endParaRPr lang="ru-RU"/>
        </a:p>
      </dgm:t>
    </dgm:pt>
    <dgm:pt modelId="{34EB273C-7614-41D6-AA4F-0A812C0BB91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учреждения дополнительного образования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3E6603-1504-486A-A3E1-7ED19E6ED22A}" type="parTrans" cxnId="{55DA4583-3DD8-475F-BC05-54F1855C7CAF}">
      <dgm:prSet/>
      <dgm:spPr/>
      <dgm:t>
        <a:bodyPr/>
        <a:lstStyle/>
        <a:p>
          <a:endParaRPr lang="ru-RU"/>
        </a:p>
      </dgm:t>
    </dgm:pt>
    <dgm:pt modelId="{1430D68C-5BCA-4A56-9EDF-1B28649EEDF5}" type="sibTrans" cxnId="{55DA4583-3DD8-475F-BC05-54F1855C7CAF}">
      <dgm:prSet/>
      <dgm:spPr/>
      <dgm:t>
        <a:bodyPr/>
        <a:lstStyle/>
        <a:p>
          <a:endParaRPr lang="ru-RU"/>
        </a:p>
      </dgm:t>
    </dgm:pt>
    <dgm:pt modelId="{8AACF78E-CB43-4753-96F2-2BA85AAFAB98}" type="pres">
      <dgm:prSet presAssocID="{4BD74C2D-EB1D-4396-BB51-DD125267EBCD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96FD6A2A-4E91-479A-8E7D-CFF2BD411AE0}" type="pres">
      <dgm:prSet presAssocID="{F7448AC1-CFF1-4E5A-A97E-1577EC66338A}" presName="noChildren" presStyleCnt="0"/>
      <dgm:spPr/>
    </dgm:pt>
    <dgm:pt modelId="{1B19D349-8774-4D3A-883D-12EC95775CD8}" type="pres">
      <dgm:prSet presAssocID="{F7448AC1-CFF1-4E5A-A97E-1577EC66338A}" presName="gap" presStyleCnt="0"/>
      <dgm:spPr/>
    </dgm:pt>
    <dgm:pt modelId="{78190314-EE34-46F5-AB7D-105213744E65}" type="pres">
      <dgm:prSet presAssocID="{F7448AC1-CFF1-4E5A-A97E-1577EC66338A}" presName="medCircle2" presStyleLbl="vennNode1" presStyleIdx="0" presStyleCnt="3"/>
      <dgm:spPr/>
    </dgm:pt>
    <dgm:pt modelId="{386F81EF-3D7B-45C1-B41B-0487B813C807}" type="pres">
      <dgm:prSet presAssocID="{F7448AC1-CFF1-4E5A-A97E-1577EC66338A}" presName="txLvlOnly1" presStyleLbl="revTx" presStyleIdx="0" presStyleCnt="3"/>
      <dgm:spPr/>
      <dgm:t>
        <a:bodyPr/>
        <a:lstStyle/>
        <a:p>
          <a:endParaRPr lang="ru-RU"/>
        </a:p>
      </dgm:t>
    </dgm:pt>
    <dgm:pt modelId="{5F6D7020-7F1C-4079-9BA9-E73216790A95}" type="pres">
      <dgm:prSet presAssocID="{6D7A79E0-6E46-4531-8FEC-986CE8CD8C9C}" presName="noChildren" presStyleCnt="0"/>
      <dgm:spPr/>
    </dgm:pt>
    <dgm:pt modelId="{3043A1C8-1830-4496-9C52-189F19AFA7F8}" type="pres">
      <dgm:prSet presAssocID="{6D7A79E0-6E46-4531-8FEC-986CE8CD8C9C}" presName="gap" presStyleCnt="0"/>
      <dgm:spPr/>
    </dgm:pt>
    <dgm:pt modelId="{AEB5A30A-744A-438D-B403-A27C35FEA34D}" type="pres">
      <dgm:prSet presAssocID="{6D7A79E0-6E46-4531-8FEC-986CE8CD8C9C}" presName="medCircle2" presStyleLbl="vennNode1" presStyleIdx="1" presStyleCnt="3"/>
      <dgm:spPr/>
    </dgm:pt>
    <dgm:pt modelId="{B64B4FEA-91F4-4472-88FF-11C2871B0525}" type="pres">
      <dgm:prSet presAssocID="{6D7A79E0-6E46-4531-8FEC-986CE8CD8C9C}" presName="txLvlOnly1" presStyleLbl="revTx" presStyleIdx="1" presStyleCnt="3"/>
      <dgm:spPr/>
      <dgm:t>
        <a:bodyPr/>
        <a:lstStyle/>
        <a:p>
          <a:endParaRPr lang="ru-RU"/>
        </a:p>
      </dgm:t>
    </dgm:pt>
    <dgm:pt modelId="{D12798F1-7585-41F9-8F34-B635DB683A9B}" type="pres">
      <dgm:prSet presAssocID="{34EB273C-7614-41D6-AA4F-0A812C0BB912}" presName="noChildren" presStyleCnt="0"/>
      <dgm:spPr/>
    </dgm:pt>
    <dgm:pt modelId="{9311C6C5-2F8B-4488-8D2C-CBE55B0DABBC}" type="pres">
      <dgm:prSet presAssocID="{34EB273C-7614-41D6-AA4F-0A812C0BB912}" presName="gap" presStyleCnt="0"/>
      <dgm:spPr/>
    </dgm:pt>
    <dgm:pt modelId="{C6142F47-CBCF-4DD8-B3A9-7389CD3B5F54}" type="pres">
      <dgm:prSet presAssocID="{34EB273C-7614-41D6-AA4F-0A812C0BB912}" presName="medCircle2" presStyleLbl="vennNode1" presStyleIdx="2" presStyleCnt="3"/>
      <dgm:spPr/>
    </dgm:pt>
    <dgm:pt modelId="{8422052C-B97B-4FA0-B14E-1FAC7C33D5C6}" type="pres">
      <dgm:prSet presAssocID="{34EB273C-7614-41D6-AA4F-0A812C0BB912}" presName="txLvlOnly1" presStyleLbl="revTx" presStyleIdx="2" presStyleCnt="3" custLinFactNeighborX="276" custLinFactNeighborY="-2125"/>
      <dgm:spPr/>
      <dgm:t>
        <a:bodyPr/>
        <a:lstStyle/>
        <a:p>
          <a:endParaRPr lang="ru-RU"/>
        </a:p>
      </dgm:t>
    </dgm:pt>
  </dgm:ptLst>
  <dgm:cxnLst>
    <dgm:cxn modelId="{E333EEF3-2B85-410D-9C8B-E443A593D801}" srcId="{4BD74C2D-EB1D-4396-BB51-DD125267EBCD}" destId="{6D7A79E0-6E46-4531-8FEC-986CE8CD8C9C}" srcOrd="1" destOrd="0" parTransId="{FF0AD9D6-E238-4E70-BC81-44BABBB5DA9A}" sibTransId="{9691FF02-4AD2-4938-A207-CF41943EFA27}"/>
    <dgm:cxn modelId="{5AB962B4-10DE-4B6B-8696-EA2A468637F1}" type="presOf" srcId="{4BD74C2D-EB1D-4396-BB51-DD125267EBCD}" destId="{8AACF78E-CB43-4753-96F2-2BA85AAFAB98}" srcOrd="0" destOrd="0" presId="urn:microsoft.com/office/officeart/2008/layout/VerticalCircleList"/>
    <dgm:cxn modelId="{55DA4583-3DD8-475F-BC05-54F1855C7CAF}" srcId="{4BD74C2D-EB1D-4396-BB51-DD125267EBCD}" destId="{34EB273C-7614-41D6-AA4F-0A812C0BB912}" srcOrd="2" destOrd="0" parTransId="{9A3E6603-1504-486A-A3E1-7ED19E6ED22A}" sibTransId="{1430D68C-5BCA-4A56-9EDF-1B28649EEDF5}"/>
    <dgm:cxn modelId="{129ADF77-36EA-419E-B522-B39043CBB210}" type="presOf" srcId="{F7448AC1-CFF1-4E5A-A97E-1577EC66338A}" destId="{386F81EF-3D7B-45C1-B41B-0487B813C807}" srcOrd="0" destOrd="0" presId="urn:microsoft.com/office/officeart/2008/layout/VerticalCircleList"/>
    <dgm:cxn modelId="{E7F04994-5905-4BA9-9106-93836177A56C}" type="presOf" srcId="{6D7A79E0-6E46-4531-8FEC-986CE8CD8C9C}" destId="{B64B4FEA-91F4-4472-88FF-11C2871B0525}" srcOrd="0" destOrd="0" presId="urn:microsoft.com/office/officeart/2008/layout/VerticalCircleList"/>
    <dgm:cxn modelId="{E3753BCA-8CD1-441D-9D70-4742C5A3128B}" srcId="{4BD74C2D-EB1D-4396-BB51-DD125267EBCD}" destId="{F7448AC1-CFF1-4E5A-A97E-1577EC66338A}" srcOrd="0" destOrd="0" parTransId="{615A3753-66C3-4188-83A5-9CE387199707}" sibTransId="{A06B1028-5BFB-4CC8-B7EC-6A510A4B2DAD}"/>
    <dgm:cxn modelId="{EE1DBCB2-C23E-4EA8-AA61-4A5E1D67C650}" type="presOf" srcId="{34EB273C-7614-41D6-AA4F-0A812C0BB912}" destId="{8422052C-B97B-4FA0-B14E-1FAC7C33D5C6}" srcOrd="0" destOrd="0" presId="urn:microsoft.com/office/officeart/2008/layout/VerticalCircleList"/>
    <dgm:cxn modelId="{7D7E0AFF-E730-4D03-962E-8255DFF6FD13}" type="presParOf" srcId="{8AACF78E-CB43-4753-96F2-2BA85AAFAB98}" destId="{96FD6A2A-4E91-479A-8E7D-CFF2BD411AE0}" srcOrd="0" destOrd="0" presId="urn:microsoft.com/office/officeart/2008/layout/VerticalCircleList"/>
    <dgm:cxn modelId="{365BDE61-BE5D-486F-8C59-C3F55420B8ED}" type="presParOf" srcId="{96FD6A2A-4E91-479A-8E7D-CFF2BD411AE0}" destId="{1B19D349-8774-4D3A-883D-12EC95775CD8}" srcOrd="0" destOrd="0" presId="urn:microsoft.com/office/officeart/2008/layout/VerticalCircleList"/>
    <dgm:cxn modelId="{D753532B-C2FE-4A49-AFFE-D921875E8D90}" type="presParOf" srcId="{96FD6A2A-4E91-479A-8E7D-CFF2BD411AE0}" destId="{78190314-EE34-46F5-AB7D-105213744E65}" srcOrd="1" destOrd="0" presId="urn:microsoft.com/office/officeart/2008/layout/VerticalCircleList"/>
    <dgm:cxn modelId="{C04BC5C7-B843-4B09-97C7-840A98229394}" type="presParOf" srcId="{96FD6A2A-4E91-479A-8E7D-CFF2BD411AE0}" destId="{386F81EF-3D7B-45C1-B41B-0487B813C807}" srcOrd="2" destOrd="0" presId="urn:microsoft.com/office/officeart/2008/layout/VerticalCircleList"/>
    <dgm:cxn modelId="{7B69EBAA-A113-43A0-829B-3F765900628F}" type="presParOf" srcId="{8AACF78E-CB43-4753-96F2-2BA85AAFAB98}" destId="{5F6D7020-7F1C-4079-9BA9-E73216790A95}" srcOrd="1" destOrd="0" presId="urn:microsoft.com/office/officeart/2008/layout/VerticalCircleList"/>
    <dgm:cxn modelId="{804FF4B1-61D2-43D1-919B-6CE32978D6C0}" type="presParOf" srcId="{5F6D7020-7F1C-4079-9BA9-E73216790A95}" destId="{3043A1C8-1830-4496-9C52-189F19AFA7F8}" srcOrd="0" destOrd="0" presId="urn:microsoft.com/office/officeart/2008/layout/VerticalCircleList"/>
    <dgm:cxn modelId="{B1DD92A9-7479-4CD3-879D-1C6D2C8111E9}" type="presParOf" srcId="{5F6D7020-7F1C-4079-9BA9-E73216790A95}" destId="{AEB5A30A-744A-438D-B403-A27C35FEA34D}" srcOrd="1" destOrd="0" presId="urn:microsoft.com/office/officeart/2008/layout/VerticalCircleList"/>
    <dgm:cxn modelId="{ED56D901-37C4-4C57-B527-F8A50A0B24B8}" type="presParOf" srcId="{5F6D7020-7F1C-4079-9BA9-E73216790A95}" destId="{B64B4FEA-91F4-4472-88FF-11C2871B0525}" srcOrd="2" destOrd="0" presId="urn:microsoft.com/office/officeart/2008/layout/VerticalCircleList"/>
    <dgm:cxn modelId="{121B03AB-460B-4D20-A606-7B6766E2F4FB}" type="presParOf" srcId="{8AACF78E-CB43-4753-96F2-2BA85AAFAB98}" destId="{D12798F1-7585-41F9-8F34-B635DB683A9B}" srcOrd="2" destOrd="0" presId="urn:microsoft.com/office/officeart/2008/layout/VerticalCircleList"/>
    <dgm:cxn modelId="{E54A918F-7A9A-4054-9C8C-DD576F72BC46}" type="presParOf" srcId="{D12798F1-7585-41F9-8F34-B635DB683A9B}" destId="{9311C6C5-2F8B-4488-8D2C-CBE55B0DABBC}" srcOrd="0" destOrd="0" presId="urn:microsoft.com/office/officeart/2008/layout/VerticalCircleList"/>
    <dgm:cxn modelId="{747CCABD-5EAD-4B05-88B8-121600F8FC78}" type="presParOf" srcId="{D12798F1-7585-41F9-8F34-B635DB683A9B}" destId="{C6142F47-CBCF-4DD8-B3A9-7389CD3B5F54}" srcOrd="1" destOrd="0" presId="urn:microsoft.com/office/officeart/2008/layout/VerticalCircleList"/>
    <dgm:cxn modelId="{FE7F9C02-73FD-45DC-ACDC-63B924292AEB}" type="presParOf" srcId="{D12798F1-7585-41F9-8F34-B635DB683A9B}" destId="{8422052C-B97B-4FA0-B14E-1FAC7C33D5C6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AB0690-294C-401A-BFCC-64F0855068ED}" type="doc">
      <dgm:prSet loTypeId="urn:microsoft.com/office/officeart/2005/8/layout/venn1" loCatId="relationship" qsTypeId="urn:microsoft.com/office/officeart/2005/8/quickstyle/3d2" qsCatId="3D" csTypeId="urn:microsoft.com/office/officeart/2005/8/colors/colorful3" csCatId="colorful" phldr="1"/>
      <dgm:spPr/>
    </dgm:pt>
    <dgm:pt modelId="{3AC99823-9123-4DE1-98D4-50EFF0D24313}">
      <dgm:prSet phldrT="[Текст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</a:t>
          </a:r>
          <a:r>
            <a:rPr lang="ru-RU" sz="4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сельхозпредприятий</a:t>
          </a:r>
          <a:endParaRPr lang="ru-RU" sz="4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0A38759-28D1-46BB-A799-F41D44DC8DA1}" type="parTrans" cxnId="{DEC99BB3-B493-4DD5-B547-30A57980FF86}">
      <dgm:prSet/>
      <dgm:spPr/>
      <dgm:t>
        <a:bodyPr/>
        <a:lstStyle/>
        <a:p>
          <a:endParaRPr lang="ru-RU"/>
        </a:p>
      </dgm:t>
    </dgm:pt>
    <dgm:pt modelId="{3F65B24D-50EA-4613-B972-25D5BBB7B5C2}" type="sibTrans" cxnId="{DEC99BB3-B493-4DD5-B547-30A57980FF86}">
      <dgm:prSet/>
      <dgm:spPr/>
      <dgm:t>
        <a:bodyPr/>
        <a:lstStyle/>
        <a:p>
          <a:endParaRPr lang="ru-RU"/>
        </a:p>
      </dgm:t>
    </dgm:pt>
    <dgm:pt modelId="{0C019F39-F502-4A54-B1F6-98269B490A53}">
      <dgm:prSet phldrT="[Текст]" custT="1"/>
      <dgm:spPr/>
      <dgm:t>
        <a:bodyPr/>
        <a:lstStyle/>
        <a:p>
          <a:pPr algn="l"/>
          <a:r>
            <a:rPr lang="ru-RU" sz="5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6643</a:t>
          </a:r>
          <a:r>
            <a:rPr lang="ru-RU" sz="5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8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ЛПХ</a:t>
          </a:r>
          <a:endParaRPr lang="ru-RU" sz="54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10E208-A0A0-47BD-B256-EEC60B13810A}" type="parTrans" cxnId="{ADAF1567-1880-463C-9C95-1D5AA35D5D38}">
      <dgm:prSet/>
      <dgm:spPr/>
      <dgm:t>
        <a:bodyPr/>
        <a:lstStyle/>
        <a:p>
          <a:endParaRPr lang="ru-RU"/>
        </a:p>
      </dgm:t>
    </dgm:pt>
    <dgm:pt modelId="{20DF738B-E1A6-4737-9121-7C083DB12841}" type="sibTrans" cxnId="{ADAF1567-1880-463C-9C95-1D5AA35D5D38}">
      <dgm:prSet/>
      <dgm:spPr/>
      <dgm:t>
        <a:bodyPr/>
        <a:lstStyle/>
        <a:p>
          <a:endParaRPr lang="ru-RU"/>
        </a:p>
      </dgm:t>
    </dgm:pt>
    <dgm:pt modelId="{920593C8-57B9-4C19-BD33-2C8BC9B553DA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205 ИП и Арендаторов</a:t>
          </a:r>
          <a:endParaRPr lang="ru-RU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79BDD-E4E5-4F4D-A940-5BDBB4A689EA}" type="parTrans" cxnId="{F0B554AA-D671-4CB2-A202-6CB82F256E1C}">
      <dgm:prSet/>
      <dgm:spPr/>
      <dgm:t>
        <a:bodyPr/>
        <a:lstStyle/>
        <a:p>
          <a:endParaRPr lang="ru-RU"/>
        </a:p>
      </dgm:t>
    </dgm:pt>
    <dgm:pt modelId="{143F70AC-1054-4264-A48A-A5AE703E335C}" type="sibTrans" cxnId="{F0B554AA-D671-4CB2-A202-6CB82F256E1C}">
      <dgm:prSet/>
      <dgm:spPr/>
      <dgm:t>
        <a:bodyPr/>
        <a:lstStyle/>
        <a:p>
          <a:endParaRPr lang="ru-RU"/>
        </a:p>
      </dgm:t>
    </dgm:pt>
    <dgm:pt modelId="{B3514593-81F5-4A29-9544-2F772105B447}" type="pres">
      <dgm:prSet presAssocID="{1BAB0690-294C-401A-BFCC-64F0855068ED}" presName="compositeShape" presStyleCnt="0">
        <dgm:presLayoutVars>
          <dgm:chMax val="7"/>
          <dgm:dir/>
          <dgm:resizeHandles val="exact"/>
        </dgm:presLayoutVars>
      </dgm:prSet>
      <dgm:spPr/>
    </dgm:pt>
    <dgm:pt modelId="{3A43C625-49FB-4ED2-ABBD-4867D41D6898}" type="pres">
      <dgm:prSet presAssocID="{3AC99823-9123-4DE1-98D4-50EFF0D24313}" presName="circ1" presStyleLbl="vennNode1" presStyleIdx="0" presStyleCnt="3" custScaleX="97795" custScaleY="82352" custLinFactNeighborX="-1707" custLinFactNeighborY="1601"/>
      <dgm:spPr/>
      <dgm:t>
        <a:bodyPr/>
        <a:lstStyle/>
        <a:p>
          <a:endParaRPr lang="ru-RU"/>
        </a:p>
      </dgm:t>
    </dgm:pt>
    <dgm:pt modelId="{D2AF58CD-23A3-442C-A5AB-FF9754D52D12}" type="pres">
      <dgm:prSet presAssocID="{3AC99823-9123-4DE1-98D4-50EFF0D24313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B79DB-B993-4359-8AE9-12664557C61B}" type="pres">
      <dgm:prSet presAssocID="{0C019F39-F502-4A54-B1F6-98269B490A53}" presName="circ2" presStyleLbl="vennNode1" presStyleIdx="1" presStyleCnt="3" custScaleX="113786" custScaleY="105022" custLinFactNeighborX="44472" custLinFactNeighborY="4856"/>
      <dgm:spPr/>
      <dgm:t>
        <a:bodyPr/>
        <a:lstStyle/>
        <a:p>
          <a:endParaRPr lang="ru-RU"/>
        </a:p>
      </dgm:t>
    </dgm:pt>
    <dgm:pt modelId="{0C16085F-B306-456A-950E-1C195F552EC4}" type="pres">
      <dgm:prSet presAssocID="{0C019F39-F502-4A54-B1F6-98269B490A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CF4DA8-B8A1-4054-BC49-C62DEFB5937E}" type="pres">
      <dgm:prSet presAssocID="{920593C8-57B9-4C19-BD33-2C8BC9B553DA}" presName="circ3" presStyleLbl="vennNode1" presStyleIdx="2" presStyleCnt="3" custScaleX="113874" custScaleY="93080" custLinFactNeighborX="-32177" custLinFactNeighborY="1528"/>
      <dgm:spPr/>
      <dgm:t>
        <a:bodyPr/>
        <a:lstStyle/>
        <a:p>
          <a:endParaRPr lang="ru-RU"/>
        </a:p>
      </dgm:t>
    </dgm:pt>
    <dgm:pt modelId="{63A1A24C-BB57-4F37-964A-4DB7245D8406}" type="pres">
      <dgm:prSet presAssocID="{920593C8-57B9-4C19-BD33-2C8BC9B553DA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AF1567-1880-463C-9C95-1D5AA35D5D38}" srcId="{1BAB0690-294C-401A-BFCC-64F0855068ED}" destId="{0C019F39-F502-4A54-B1F6-98269B490A53}" srcOrd="1" destOrd="0" parTransId="{5E10E208-A0A0-47BD-B256-EEC60B13810A}" sibTransId="{20DF738B-E1A6-4737-9121-7C083DB12841}"/>
    <dgm:cxn modelId="{1CC39B68-F833-4792-8FBE-457D06E0AD53}" type="presOf" srcId="{920593C8-57B9-4C19-BD33-2C8BC9B553DA}" destId="{C7CF4DA8-B8A1-4054-BC49-C62DEFB5937E}" srcOrd="0" destOrd="0" presId="urn:microsoft.com/office/officeart/2005/8/layout/venn1"/>
    <dgm:cxn modelId="{DB39D34F-BDE0-47D0-8FF2-11796E5DA6BE}" type="presOf" srcId="{1BAB0690-294C-401A-BFCC-64F0855068ED}" destId="{B3514593-81F5-4A29-9544-2F772105B447}" srcOrd="0" destOrd="0" presId="urn:microsoft.com/office/officeart/2005/8/layout/venn1"/>
    <dgm:cxn modelId="{1F74DE80-08CA-4E21-AE9B-DA8BF7E8D4CF}" type="presOf" srcId="{0C019F39-F502-4A54-B1F6-98269B490A53}" destId="{0C16085F-B306-456A-950E-1C195F552EC4}" srcOrd="1" destOrd="0" presId="urn:microsoft.com/office/officeart/2005/8/layout/venn1"/>
    <dgm:cxn modelId="{9849B0D1-70D5-46EB-A9FF-2B756994D25A}" type="presOf" srcId="{3AC99823-9123-4DE1-98D4-50EFF0D24313}" destId="{3A43C625-49FB-4ED2-ABBD-4867D41D6898}" srcOrd="0" destOrd="0" presId="urn:microsoft.com/office/officeart/2005/8/layout/venn1"/>
    <dgm:cxn modelId="{B0455B82-BA0B-42B1-8C9F-3DE3705B7BC5}" type="presOf" srcId="{920593C8-57B9-4C19-BD33-2C8BC9B553DA}" destId="{63A1A24C-BB57-4F37-964A-4DB7245D8406}" srcOrd="1" destOrd="0" presId="urn:microsoft.com/office/officeart/2005/8/layout/venn1"/>
    <dgm:cxn modelId="{21FF3E72-F19A-4195-88FB-1DC27A61F3D4}" type="presOf" srcId="{0C019F39-F502-4A54-B1F6-98269B490A53}" destId="{8CCB79DB-B993-4359-8AE9-12664557C61B}" srcOrd="0" destOrd="0" presId="urn:microsoft.com/office/officeart/2005/8/layout/venn1"/>
    <dgm:cxn modelId="{DEC99BB3-B493-4DD5-B547-30A57980FF86}" srcId="{1BAB0690-294C-401A-BFCC-64F0855068ED}" destId="{3AC99823-9123-4DE1-98D4-50EFF0D24313}" srcOrd="0" destOrd="0" parTransId="{90A38759-28D1-46BB-A799-F41D44DC8DA1}" sibTransId="{3F65B24D-50EA-4613-B972-25D5BBB7B5C2}"/>
    <dgm:cxn modelId="{F0B554AA-D671-4CB2-A202-6CB82F256E1C}" srcId="{1BAB0690-294C-401A-BFCC-64F0855068ED}" destId="{920593C8-57B9-4C19-BD33-2C8BC9B553DA}" srcOrd="2" destOrd="0" parTransId="{9B679BDD-E4E5-4F4D-A940-5BDBB4A689EA}" sibTransId="{143F70AC-1054-4264-A48A-A5AE703E335C}"/>
    <dgm:cxn modelId="{9D6AA654-8495-4660-916C-A80EE9DE26B2}" type="presOf" srcId="{3AC99823-9123-4DE1-98D4-50EFF0D24313}" destId="{D2AF58CD-23A3-442C-A5AB-FF9754D52D12}" srcOrd="1" destOrd="0" presId="urn:microsoft.com/office/officeart/2005/8/layout/venn1"/>
    <dgm:cxn modelId="{3C7A06C6-728F-458D-83FE-4E3C555702CB}" type="presParOf" srcId="{B3514593-81F5-4A29-9544-2F772105B447}" destId="{3A43C625-49FB-4ED2-ABBD-4867D41D6898}" srcOrd="0" destOrd="0" presId="urn:microsoft.com/office/officeart/2005/8/layout/venn1"/>
    <dgm:cxn modelId="{95076891-85D5-4103-89A8-29581CAF2ACF}" type="presParOf" srcId="{B3514593-81F5-4A29-9544-2F772105B447}" destId="{D2AF58CD-23A3-442C-A5AB-FF9754D52D12}" srcOrd="1" destOrd="0" presId="urn:microsoft.com/office/officeart/2005/8/layout/venn1"/>
    <dgm:cxn modelId="{1E3F3384-D348-450B-96DB-8BC8C5D42299}" type="presParOf" srcId="{B3514593-81F5-4A29-9544-2F772105B447}" destId="{8CCB79DB-B993-4359-8AE9-12664557C61B}" srcOrd="2" destOrd="0" presId="urn:microsoft.com/office/officeart/2005/8/layout/venn1"/>
    <dgm:cxn modelId="{4E335EF8-0436-41B5-A09C-4A729F1E6BD1}" type="presParOf" srcId="{B3514593-81F5-4A29-9544-2F772105B447}" destId="{0C16085F-B306-456A-950E-1C195F552EC4}" srcOrd="3" destOrd="0" presId="urn:microsoft.com/office/officeart/2005/8/layout/venn1"/>
    <dgm:cxn modelId="{6085359C-DF76-4543-B133-CD7003C2F02A}" type="presParOf" srcId="{B3514593-81F5-4A29-9544-2F772105B447}" destId="{C7CF4DA8-B8A1-4054-BC49-C62DEFB5937E}" srcOrd="4" destOrd="0" presId="urn:microsoft.com/office/officeart/2005/8/layout/venn1"/>
    <dgm:cxn modelId="{8EC93788-A3ED-4502-8A7F-FB925FB98D2A}" type="presParOf" srcId="{B3514593-81F5-4A29-9544-2F772105B447}" destId="{63A1A24C-BB57-4F37-964A-4DB7245D840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DCB4BC-1E18-4609-B074-B1DFABF0A998}" type="doc">
      <dgm:prSet loTypeId="urn:microsoft.com/office/officeart/2005/8/layout/h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ACA1A64-D28F-4A46-AA13-2C6EA0EBED3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«Остров Аква-Культура»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F2363-A02E-40D0-AA59-5416459450B5}" type="parTrans" cxnId="{C6B34C53-BEB4-49E5-A0C7-AC39BB3AA735}">
      <dgm:prSet/>
      <dgm:spPr/>
      <dgm:t>
        <a:bodyPr/>
        <a:lstStyle/>
        <a:p>
          <a:endParaRPr lang="ru-RU"/>
        </a:p>
      </dgm:t>
    </dgm:pt>
    <dgm:pt modelId="{EB8CADB3-B176-4042-9AE3-3B8BAB93A0F3}" type="sibTrans" cxnId="{C6B34C53-BEB4-49E5-A0C7-AC39BB3AA735}">
      <dgm:prSet/>
      <dgm:spPr/>
      <dgm:t>
        <a:bodyPr/>
        <a:lstStyle/>
        <a:p>
          <a:endParaRPr lang="ru-RU"/>
        </a:p>
      </dgm:t>
    </dgm:pt>
    <dgm:pt modelId="{7C809FD8-31CA-4E9D-9A07-0AB0CBBD2E2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423 млн.руб.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546EA-245C-4C60-9E32-2F5D62578A92}" type="parTrans" cxnId="{1D27BC4B-5666-4CED-816C-98325AE6FF73}">
      <dgm:prSet/>
      <dgm:spPr/>
      <dgm:t>
        <a:bodyPr/>
        <a:lstStyle/>
        <a:p>
          <a:endParaRPr lang="ru-RU"/>
        </a:p>
      </dgm:t>
    </dgm:pt>
    <dgm:pt modelId="{B61B154D-8755-419C-B66B-F740CC6FB065}" type="sibTrans" cxnId="{1D27BC4B-5666-4CED-816C-98325AE6FF73}">
      <dgm:prSet/>
      <dgm:spPr/>
      <dgm:t>
        <a:bodyPr/>
        <a:lstStyle/>
        <a:p>
          <a:endParaRPr lang="ru-RU"/>
        </a:p>
      </dgm:t>
    </dgm:pt>
    <dgm:pt modelId="{59235916-C126-403A-8703-10BD105AFD62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рабочих места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DFADCC-561E-4417-840D-53B15FF9E25F}" type="parTrans" cxnId="{E00DFA56-DCBB-4945-9429-67F0FBF5BBAF}">
      <dgm:prSet/>
      <dgm:spPr/>
      <dgm:t>
        <a:bodyPr/>
        <a:lstStyle/>
        <a:p>
          <a:endParaRPr lang="ru-RU"/>
        </a:p>
      </dgm:t>
    </dgm:pt>
    <dgm:pt modelId="{DD112D38-202E-4B35-87C0-834DE9E51F70}" type="sibTrans" cxnId="{E00DFA56-DCBB-4945-9429-67F0FBF5BBAF}">
      <dgm:prSet/>
      <dgm:spPr/>
      <dgm:t>
        <a:bodyPr/>
        <a:lstStyle/>
        <a:p>
          <a:endParaRPr lang="ru-RU"/>
        </a:p>
      </dgm:t>
    </dgm:pt>
    <dgm:pt modelId="{10349B6C-1880-45F4-A6B7-39ED692A145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СППСК «Тамерлан»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D5260-3488-4A1C-A857-D4E6F8DA912E}" type="parTrans" cxnId="{0628D8AF-0CE0-4A61-BDF3-B47EE05C704E}">
      <dgm:prSet/>
      <dgm:spPr/>
      <dgm:t>
        <a:bodyPr/>
        <a:lstStyle/>
        <a:p>
          <a:endParaRPr lang="ru-RU"/>
        </a:p>
      </dgm:t>
    </dgm:pt>
    <dgm:pt modelId="{5FC6248C-C106-4505-B508-B38AD7F09FDC}" type="sibTrans" cxnId="{0628D8AF-0CE0-4A61-BDF3-B47EE05C704E}">
      <dgm:prSet/>
      <dgm:spPr/>
      <dgm:t>
        <a:bodyPr/>
        <a:lstStyle/>
        <a:p>
          <a:endParaRPr lang="ru-RU"/>
        </a:p>
      </dgm:t>
    </dgm:pt>
    <dgm:pt modelId="{1653FAE2-92D8-4A6C-A97D-9260A0D5C25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150 млн. 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C0BA0-020F-4DE6-B79D-3CC4F74B4583}" type="parTrans" cxnId="{8012287B-6297-4BE3-8B98-3B0A664153E8}">
      <dgm:prSet/>
      <dgm:spPr/>
      <dgm:t>
        <a:bodyPr/>
        <a:lstStyle/>
        <a:p>
          <a:endParaRPr lang="ru-RU"/>
        </a:p>
      </dgm:t>
    </dgm:pt>
    <dgm:pt modelId="{B9289AF9-FF77-4059-A232-DA9EF6B507A8}" type="sibTrans" cxnId="{8012287B-6297-4BE3-8B98-3B0A664153E8}">
      <dgm:prSet/>
      <dgm:spPr/>
      <dgm:t>
        <a:bodyPr/>
        <a:lstStyle/>
        <a:p>
          <a:endParaRPr lang="ru-RU"/>
        </a:p>
      </dgm:t>
    </dgm:pt>
    <dgm:pt modelId="{BFF17542-B75B-45C1-8034-7A6360F9B4D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Планируемый объем инвестиций 150 млн.руб.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17C767-5590-4A93-A452-F6C9A44D7D25}" type="parTrans" cxnId="{961ECE32-C4B9-4FE2-80B0-60AB1F7B06B2}">
      <dgm:prSet/>
      <dgm:spPr/>
      <dgm:t>
        <a:bodyPr/>
        <a:lstStyle/>
        <a:p>
          <a:endParaRPr lang="ru-RU"/>
        </a:p>
      </dgm:t>
    </dgm:pt>
    <dgm:pt modelId="{1176933B-D268-471D-810B-00CFA9144062}" type="sibTrans" cxnId="{961ECE32-C4B9-4FE2-80B0-60AB1F7B06B2}">
      <dgm:prSet/>
      <dgm:spPr/>
      <dgm:t>
        <a:bodyPr/>
        <a:lstStyle/>
        <a:p>
          <a:endParaRPr lang="ru-RU"/>
        </a:p>
      </dgm:t>
    </dgm:pt>
    <dgm:pt modelId="{F3056226-6072-4BAD-8B54-35A42CD32E5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«Радужная форель»</a:t>
          </a:r>
        </a:p>
        <a:p>
          <a:endParaRPr lang="ru-RU" dirty="0"/>
        </a:p>
      </dgm:t>
    </dgm:pt>
    <dgm:pt modelId="{062D0C7F-82EC-46BB-8F17-076039F1EA86}" type="parTrans" cxnId="{B50A0312-4881-4F16-B527-11DAE9C4157D}">
      <dgm:prSet/>
      <dgm:spPr/>
      <dgm:t>
        <a:bodyPr/>
        <a:lstStyle/>
        <a:p>
          <a:endParaRPr lang="ru-RU"/>
        </a:p>
      </dgm:t>
    </dgm:pt>
    <dgm:pt modelId="{95473536-04AD-4DF3-AD83-7C82AD83FA1F}" type="sibTrans" cxnId="{B50A0312-4881-4F16-B527-11DAE9C4157D}">
      <dgm:prSet/>
      <dgm:spPr/>
      <dgm:t>
        <a:bodyPr/>
        <a:lstStyle/>
        <a:p>
          <a:endParaRPr lang="ru-RU"/>
        </a:p>
      </dgm:t>
    </dgm:pt>
    <dgm:pt modelId="{B1B7DB3C-9A60-4238-A4E8-58E2915B299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20 млн. 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058228-4C25-41A6-B6BA-DF5F8134FAD6}" type="parTrans" cxnId="{15FEBCB6-8360-4DB5-AEEB-3DE40175AA5D}">
      <dgm:prSet/>
      <dgm:spPr/>
      <dgm:t>
        <a:bodyPr/>
        <a:lstStyle/>
        <a:p>
          <a:endParaRPr lang="ru-RU"/>
        </a:p>
      </dgm:t>
    </dgm:pt>
    <dgm:pt modelId="{5C20448D-A9B5-4908-B520-46F447C435B5}" type="sibTrans" cxnId="{15FEBCB6-8360-4DB5-AEEB-3DE40175AA5D}">
      <dgm:prSet/>
      <dgm:spPr/>
      <dgm:t>
        <a:bodyPr/>
        <a:lstStyle/>
        <a:p>
          <a:endParaRPr lang="ru-RU"/>
        </a:p>
      </dgm:t>
    </dgm:pt>
    <dgm:pt modelId="{078F3D08-C64C-438D-A3E2-33B4F2D9804C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Планируемый объем инвестиций 14 млн.руб.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7FAC34-13AF-4D1A-A1A2-DBAEB88637D0}" type="parTrans" cxnId="{3DF1D9A7-41C2-40F0-B145-F8532A8F9CED}">
      <dgm:prSet/>
      <dgm:spPr/>
      <dgm:t>
        <a:bodyPr/>
        <a:lstStyle/>
        <a:p>
          <a:endParaRPr lang="ru-RU"/>
        </a:p>
      </dgm:t>
    </dgm:pt>
    <dgm:pt modelId="{BAA7C2C1-9E40-41A4-828E-91CF9CDA3A96}" type="sibTrans" cxnId="{3DF1D9A7-41C2-40F0-B145-F8532A8F9CED}">
      <dgm:prSet/>
      <dgm:spPr/>
      <dgm:t>
        <a:bodyPr/>
        <a:lstStyle/>
        <a:p>
          <a:endParaRPr lang="ru-RU"/>
        </a:p>
      </dgm:t>
    </dgm:pt>
    <dgm:pt modelId="{7F471958-3E9B-4957-83CD-24844773F37E}">
      <dgm:prSet phldrT="[Текст]"/>
      <dgm:spPr/>
      <dgm:t>
        <a:bodyPr/>
        <a:lstStyle/>
        <a:p>
          <a:endParaRPr lang="ru-RU" dirty="0"/>
        </a:p>
      </dgm:t>
    </dgm:pt>
    <dgm:pt modelId="{9E74E49B-ECC8-486C-BB2F-93F9A3A9CCC1}" type="parTrans" cxnId="{B8177E77-D558-475F-B4AC-3D1D1EE08EB1}">
      <dgm:prSet/>
      <dgm:spPr/>
      <dgm:t>
        <a:bodyPr/>
        <a:lstStyle/>
        <a:p>
          <a:endParaRPr lang="ru-RU"/>
        </a:p>
      </dgm:t>
    </dgm:pt>
    <dgm:pt modelId="{9D01F110-52C1-4FB9-89CE-75EE064C3E7E}" type="sibTrans" cxnId="{B8177E77-D558-475F-B4AC-3D1D1EE08EB1}">
      <dgm:prSet/>
      <dgm:spPr/>
      <dgm:t>
        <a:bodyPr/>
        <a:lstStyle/>
        <a:p>
          <a:endParaRPr lang="ru-RU"/>
        </a:p>
      </dgm:t>
    </dgm:pt>
    <dgm:pt modelId="{086916C5-80F8-4F9A-A670-4DA6CED12D92}">
      <dgm:prSet phldrT="[Текст]"/>
      <dgm:spPr/>
      <dgm:t>
        <a:bodyPr/>
        <a:lstStyle/>
        <a:p>
          <a:endParaRPr lang="ru-RU"/>
        </a:p>
      </dgm:t>
    </dgm:pt>
    <dgm:pt modelId="{D7AF75E3-AB75-4F67-89E8-8BE102CBFBEE}" type="parTrans" cxnId="{55F68DE8-0FC9-4528-9653-1E8030B556BD}">
      <dgm:prSet/>
      <dgm:spPr/>
      <dgm:t>
        <a:bodyPr/>
        <a:lstStyle/>
        <a:p>
          <a:endParaRPr lang="ru-RU"/>
        </a:p>
      </dgm:t>
    </dgm:pt>
    <dgm:pt modelId="{3101A1E8-10CD-4A06-98EB-3DFA701D6733}" type="sibTrans" cxnId="{55F68DE8-0FC9-4528-9653-1E8030B556BD}">
      <dgm:prSet/>
      <dgm:spPr/>
      <dgm:t>
        <a:bodyPr/>
        <a:lstStyle/>
        <a:p>
          <a:endParaRPr lang="ru-RU"/>
        </a:p>
      </dgm:t>
    </dgm:pt>
    <dgm:pt modelId="{C96F64BF-C6FD-4609-A76A-5B154A720FA8}">
      <dgm:prSet phldrT="[Текст]"/>
      <dgm:spPr/>
      <dgm:t>
        <a:bodyPr/>
        <a:lstStyle/>
        <a:p>
          <a:endParaRPr lang="ru-RU"/>
        </a:p>
      </dgm:t>
    </dgm:pt>
    <dgm:pt modelId="{86CCAD48-6DF6-45A9-AA20-40DB9D540C22}" type="parTrans" cxnId="{CC6572B6-6AEA-45F8-B783-DCF7292361C6}">
      <dgm:prSet/>
      <dgm:spPr/>
      <dgm:t>
        <a:bodyPr/>
        <a:lstStyle/>
        <a:p>
          <a:endParaRPr lang="ru-RU"/>
        </a:p>
      </dgm:t>
    </dgm:pt>
    <dgm:pt modelId="{B6D91169-74BF-498C-80C6-51D4B52AC1DB}" type="sibTrans" cxnId="{CC6572B6-6AEA-45F8-B783-DCF7292361C6}">
      <dgm:prSet/>
      <dgm:spPr/>
      <dgm:t>
        <a:bodyPr/>
        <a:lstStyle/>
        <a:p>
          <a:endParaRPr lang="ru-RU"/>
        </a:p>
      </dgm:t>
    </dgm:pt>
    <dgm:pt modelId="{CEC55BAE-44EB-4F84-8CB4-7D092CAB1E0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рабочих места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885490-F24B-4A9F-A7C0-DCA87C793E2E}" type="parTrans" cxnId="{8F7C43C1-967B-43DC-BF35-1A481E8E7C64}">
      <dgm:prSet/>
      <dgm:spPr/>
      <dgm:t>
        <a:bodyPr/>
        <a:lstStyle/>
        <a:p>
          <a:endParaRPr lang="ru-RU"/>
        </a:p>
      </dgm:t>
    </dgm:pt>
    <dgm:pt modelId="{120A2198-1A4E-4B40-924B-F632176C964B}" type="sibTrans" cxnId="{8F7C43C1-967B-43DC-BF35-1A481E8E7C64}">
      <dgm:prSet/>
      <dgm:spPr/>
      <dgm:t>
        <a:bodyPr/>
        <a:lstStyle/>
        <a:p>
          <a:endParaRPr lang="ru-RU"/>
        </a:p>
      </dgm:t>
    </dgm:pt>
    <dgm:pt modelId="{887A5EF7-C368-4E2C-81AB-DE43AECF3180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рабочих мест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DD0CA85-000A-4980-ACB3-DFB2F145D537}" type="parTrans" cxnId="{7C402851-6039-4C44-8F96-90E9C6C4374C}">
      <dgm:prSet/>
      <dgm:spPr/>
      <dgm:t>
        <a:bodyPr/>
        <a:lstStyle/>
        <a:p>
          <a:endParaRPr lang="ru-RU"/>
        </a:p>
      </dgm:t>
    </dgm:pt>
    <dgm:pt modelId="{18349EDB-F7FE-4C7D-9E4F-010DF90836B1}" type="sibTrans" cxnId="{7C402851-6039-4C44-8F96-90E9C6C4374C}">
      <dgm:prSet/>
      <dgm:spPr/>
      <dgm:t>
        <a:bodyPr/>
        <a:lstStyle/>
        <a:p>
          <a:endParaRPr lang="ru-RU"/>
        </a:p>
      </dgm:t>
    </dgm:pt>
    <dgm:pt modelId="{DD14C128-EF04-431D-82EF-2AD2F4F5608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Планируемый объем инвестиций 100 млн.руб.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59CF73-3720-496F-962F-657CF61D2A73}" type="parTrans" cxnId="{599A982D-E1D9-47A9-ABC5-7A8E51C88581}">
      <dgm:prSet/>
      <dgm:spPr/>
      <dgm:t>
        <a:bodyPr/>
        <a:lstStyle/>
        <a:p>
          <a:endParaRPr lang="ru-RU"/>
        </a:p>
      </dgm:t>
    </dgm:pt>
    <dgm:pt modelId="{3DD05700-209B-4386-AD56-F858F1709936}" type="sibTrans" cxnId="{599A982D-E1D9-47A9-ABC5-7A8E51C88581}">
      <dgm:prSet/>
      <dgm:spPr/>
      <dgm:t>
        <a:bodyPr/>
        <a:lstStyle/>
        <a:p>
          <a:endParaRPr lang="ru-RU"/>
        </a:p>
      </dgm:t>
    </dgm:pt>
    <dgm:pt modelId="{CB23FA8E-5271-4A10-9236-C49AEE0F384D}" type="pres">
      <dgm:prSet presAssocID="{D3DCB4BC-1E18-4609-B074-B1DFABF0A9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05E3F-50B4-4193-A2A2-60AB0BD89409}" type="pres">
      <dgm:prSet presAssocID="{9ACA1A64-D28F-4A46-AA13-2C6EA0EBED3D}" presName="composite" presStyleCnt="0"/>
      <dgm:spPr/>
    </dgm:pt>
    <dgm:pt modelId="{D68CE7CE-1EF6-41DF-B9DB-36F484C3B3C6}" type="pres">
      <dgm:prSet presAssocID="{9ACA1A64-D28F-4A46-AA13-2C6EA0EBED3D}" presName="parTx" presStyleLbl="alignNode1" presStyleIdx="0" presStyleCnt="3" custLinFactNeighborX="-103" custLinFactNeighborY="-12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D1B8B-AB0B-4DCC-A574-FF3C95B6124D}" type="pres">
      <dgm:prSet presAssocID="{9ACA1A64-D28F-4A46-AA13-2C6EA0EBED3D}" presName="desTx" presStyleLbl="alignAccFollowNode1" presStyleIdx="0" presStyleCnt="3" custLinFactNeighborX="-103" custLinFactNeighborY="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2B9AB-8376-4753-B4F7-CCABF7F337DD}" type="pres">
      <dgm:prSet presAssocID="{EB8CADB3-B176-4042-9AE3-3B8BAB93A0F3}" presName="space" presStyleCnt="0"/>
      <dgm:spPr/>
    </dgm:pt>
    <dgm:pt modelId="{1DED6DE0-1794-4F68-B4E6-AF7A738355E4}" type="pres">
      <dgm:prSet presAssocID="{10349B6C-1880-45F4-A6B7-39ED692A1454}" presName="composite" presStyleCnt="0"/>
      <dgm:spPr/>
    </dgm:pt>
    <dgm:pt modelId="{B4A2BCF9-34E3-422B-AD13-4733FE3E4574}" type="pres">
      <dgm:prSet presAssocID="{10349B6C-1880-45F4-A6B7-39ED692A1454}" presName="parTx" presStyleLbl="alignNode1" presStyleIdx="1" presStyleCnt="3" custScaleX="10256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DF0F4-55B3-4B9D-AF11-E00BDAC12CA5}" type="pres">
      <dgm:prSet presAssocID="{10349B6C-1880-45F4-A6B7-39ED692A1454}" presName="desTx" presStyleLbl="alignAccFollowNode1" presStyleIdx="1" presStyleCnt="3" custLinFactNeighborX="769" custLinFactNeighborY="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05BD-D79C-4051-943B-2DF26AFC6E80}" type="pres">
      <dgm:prSet presAssocID="{5FC6248C-C106-4505-B508-B38AD7F09FDC}" presName="space" presStyleCnt="0"/>
      <dgm:spPr/>
    </dgm:pt>
    <dgm:pt modelId="{1C65D6D6-929B-45C6-A3FE-83C46E7D516A}" type="pres">
      <dgm:prSet presAssocID="{F3056226-6072-4BAD-8B54-35A42CD32E58}" presName="composite" presStyleCnt="0"/>
      <dgm:spPr/>
    </dgm:pt>
    <dgm:pt modelId="{C9273BD7-C6A4-406B-9565-AADE595F8BA0}" type="pres">
      <dgm:prSet presAssocID="{F3056226-6072-4BAD-8B54-35A42CD32E5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65B839-1A84-41EC-B7AC-21AA8650545E}" type="pres">
      <dgm:prSet presAssocID="{F3056226-6072-4BAD-8B54-35A42CD32E58}" presName="desTx" presStyleLbl="alignAccFollowNode1" presStyleIdx="2" presStyleCnt="3" custLinFactNeighborX="-410" custLinFactNeighborY="16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337C4F-3B35-4498-AFD3-52C9DC1F41EE}" type="presOf" srcId="{7F471958-3E9B-4957-83CD-24844773F37E}" destId="{F465B839-1A84-41EC-B7AC-21AA8650545E}" srcOrd="0" destOrd="3" presId="urn:microsoft.com/office/officeart/2005/8/layout/hList1"/>
    <dgm:cxn modelId="{5036EAC5-A3A1-46A7-A9E7-633276637357}" type="presOf" srcId="{9ACA1A64-D28F-4A46-AA13-2C6EA0EBED3D}" destId="{D68CE7CE-1EF6-41DF-B9DB-36F484C3B3C6}" srcOrd="0" destOrd="0" presId="urn:microsoft.com/office/officeart/2005/8/layout/hList1"/>
    <dgm:cxn modelId="{E00DFA56-DCBB-4945-9429-67F0FBF5BBAF}" srcId="{9ACA1A64-D28F-4A46-AA13-2C6EA0EBED3D}" destId="{59235916-C126-403A-8703-10BD105AFD62}" srcOrd="1" destOrd="0" parTransId="{6ADFADCC-561E-4417-840D-53B15FF9E25F}" sibTransId="{DD112D38-202E-4B35-87C0-834DE9E51F70}"/>
    <dgm:cxn modelId="{401E2939-6956-4BE0-B9AA-082E268D3920}" type="presOf" srcId="{086916C5-80F8-4F9A-A670-4DA6CED12D92}" destId="{F465B839-1A84-41EC-B7AC-21AA8650545E}" srcOrd="0" destOrd="4" presId="urn:microsoft.com/office/officeart/2005/8/layout/hList1"/>
    <dgm:cxn modelId="{2271AB06-B9E1-4A97-8823-A0772046EB67}" type="presOf" srcId="{887A5EF7-C368-4E2C-81AB-DE43AECF3180}" destId="{F465B839-1A84-41EC-B7AC-21AA8650545E}" srcOrd="0" destOrd="1" presId="urn:microsoft.com/office/officeart/2005/8/layout/hList1"/>
    <dgm:cxn modelId="{5B188B33-8124-4D8F-96FD-AA8EEC346B1C}" type="presOf" srcId="{B1B7DB3C-9A60-4238-A4E8-58E2915B2997}" destId="{F465B839-1A84-41EC-B7AC-21AA8650545E}" srcOrd="0" destOrd="0" presId="urn:microsoft.com/office/officeart/2005/8/layout/hList1"/>
    <dgm:cxn modelId="{9F4C5A2E-B8F3-46E1-BBD6-B1571900AC1A}" type="presOf" srcId="{C96F64BF-C6FD-4609-A76A-5B154A720FA8}" destId="{F465B839-1A84-41EC-B7AC-21AA8650545E}" srcOrd="0" destOrd="5" presId="urn:microsoft.com/office/officeart/2005/8/layout/hList1"/>
    <dgm:cxn modelId="{1D27BC4B-5666-4CED-816C-98325AE6FF73}" srcId="{9ACA1A64-D28F-4A46-AA13-2C6EA0EBED3D}" destId="{7C809FD8-31CA-4E9D-9A07-0AB0CBBD2E29}" srcOrd="0" destOrd="0" parTransId="{D04546EA-245C-4C60-9E32-2F5D62578A92}" sibTransId="{B61B154D-8755-419C-B66B-F740CC6FB065}"/>
    <dgm:cxn modelId="{B8177E77-D558-475F-B4AC-3D1D1EE08EB1}" srcId="{F3056226-6072-4BAD-8B54-35A42CD32E58}" destId="{7F471958-3E9B-4957-83CD-24844773F37E}" srcOrd="3" destOrd="0" parTransId="{9E74E49B-ECC8-486C-BB2F-93F9A3A9CCC1}" sibTransId="{9D01F110-52C1-4FB9-89CE-75EE064C3E7E}"/>
    <dgm:cxn modelId="{961ECE32-C4B9-4FE2-80B0-60AB1F7B06B2}" srcId="{10349B6C-1880-45F4-A6B7-39ED692A1454}" destId="{BFF17542-B75B-45C1-8034-7A6360F9B4D1}" srcOrd="2" destOrd="0" parTransId="{5B17C767-5590-4A93-A452-F6C9A44D7D25}" sibTransId="{1176933B-D268-471D-810B-00CFA9144062}"/>
    <dgm:cxn modelId="{8012287B-6297-4BE3-8B98-3B0A664153E8}" srcId="{10349B6C-1880-45F4-A6B7-39ED692A1454}" destId="{1653FAE2-92D8-4A6C-A97D-9260A0D5C256}" srcOrd="0" destOrd="0" parTransId="{49AC0BA0-020F-4DE6-B79D-3CC4F74B4583}" sibTransId="{B9289AF9-FF77-4059-A232-DA9EF6B507A8}"/>
    <dgm:cxn modelId="{15FEBCB6-8360-4DB5-AEEB-3DE40175AA5D}" srcId="{F3056226-6072-4BAD-8B54-35A42CD32E58}" destId="{B1B7DB3C-9A60-4238-A4E8-58E2915B2997}" srcOrd="0" destOrd="0" parTransId="{ED058228-4C25-41A6-B6BA-DF5F8134FAD6}" sibTransId="{5C20448D-A9B5-4908-B520-46F447C435B5}"/>
    <dgm:cxn modelId="{8F7C43C1-967B-43DC-BF35-1A481E8E7C64}" srcId="{10349B6C-1880-45F4-A6B7-39ED692A1454}" destId="{CEC55BAE-44EB-4F84-8CB4-7D092CAB1E0A}" srcOrd="1" destOrd="0" parTransId="{84885490-F24B-4A9F-A7C0-DCA87C793E2E}" sibTransId="{120A2198-1A4E-4B40-924B-F632176C964B}"/>
    <dgm:cxn modelId="{B50A0312-4881-4F16-B527-11DAE9C4157D}" srcId="{D3DCB4BC-1E18-4609-B074-B1DFABF0A998}" destId="{F3056226-6072-4BAD-8B54-35A42CD32E58}" srcOrd="2" destOrd="0" parTransId="{062D0C7F-82EC-46BB-8F17-076039F1EA86}" sibTransId="{95473536-04AD-4DF3-AD83-7C82AD83FA1F}"/>
    <dgm:cxn modelId="{4EBD130B-6A3C-4B81-BFA7-24258E95F1CB}" type="presOf" srcId="{1653FAE2-92D8-4A6C-A97D-9260A0D5C256}" destId="{C1ADF0F4-55B3-4B9D-AF11-E00BDAC12CA5}" srcOrd="0" destOrd="0" presId="urn:microsoft.com/office/officeart/2005/8/layout/hList1"/>
    <dgm:cxn modelId="{7C402851-6039-4C44-8F96-90E9C6C4374C}" srcId="{F3056226-6072-4BAD-8B54-35A42CD32E58}" destId="{887A5EF7-C368-4E2C-81AB-DE43AECF3180}" srcOrd="1" destOrd="0" parTransId="{8DD0CA85-000A-4980-ACB3-DFB2F145D537}" sibTransId="{18349EDB-F7FE-4C7D-9E4F-010DF90836B1}"/>
    <dgm:cxn modelId="{55F68DE8-0FC9-4528-9653-1E8030B556BD}" srcId="{F3056226-6072-4BAD-8B54-35A42CD32E58}" destId="{086916C5-80F8-4F9A-A670-4DA6CED12D92}" srcOrd="4" destOrd="0" parTransId="{D7AF75E3-AB75-4F67-89E8-8BE102CBFBEE}" sibTransId="{3101A1E8-10CD-4A06-98EB-3DFA701D6733}"/>
    <dgm:cxn modelId="{C6B34C53-BEB4-49E5-A0C7-AC39BB3AA735}" srcId="{D3DCB4BC-1E18-4609-B074-B1DFABF0A998}" destId="{9ACA1A64-D28F-4A46-AA13-2C6EA0EBED3D}" srcOrd="0" destOrd="0" parTransId="{BF5F2363-A02E-40D0-AA59-5416459450B5}" sibTransId="{EB8CADB3-B176-4042-9AE3-3B8BAB93A0F3}"/>
    <dgm:cxn modelId="{CC6572B6-6AEA-45F8-B783-DCF7292361C6}" srcId="{F3056226-6072-4BAD-8B54-35A42CD32E58}" destId="{C96F64BF-C6FD-4609-A76A-5B154A720FA8}" srcOrd="5" destOrd="0" parTransId="{86CCAD48-6DF6-45A9-AA20-40DB9D540C22}" sibTransId="{B6D91169-74BF-498C-80C6-51D4B52AC1DB}"/>
    <dgm:cxn modelId="{2938EEB3-EB45-4B09-83D1-15528774C534}" type="presOf" srcId="{F3056226-6072-4BAD-8B54-35A42CD32E58}" destId="{C9273BD7-C6A4-406B-9565-AADE595F8BA0}" srcOrd="0" destOrd="0" presId="urn:microsoft.com/office/officeart/2005/8/layout/hList1"/>
    <dgm:cxn modelId="{0C08815A-C970-486E-8B02-833364CE1B45}" type="presOf" srcId="{D3DCB4BC-1E18-4609-B074-B1DFABF0A998}" destId="{CB23FA8E-5271-4A10-9236-C49AEE0F384D}" srcOrd="0" destOrd="0" presId="urn:microsoft.com/office/officeart/2005/8/layout/hList1"/>
    <dgm:cxn modelId="{26D26140-4F31-41FC-9539-533EB403E59F}" type="presOf" srcId="{BFF17542-B75B-45C1-8034-7A6360F9B4D1}" destId="{C1ADF0F4-55B3-4B9D-AF11-E00BDAC12CA5}" srcOrd="0" destOrd="2" presId="urn:microsoft.com/office/officeart/2005/8/layout/hList1"/>
    <dgm:cxn modelId="{1D43DF08-37FC-4790-BE98-96AD2C3F341D}" type="presOf" srcId="{10349B6C-1880-45F4-A6B7-39ED692A1454}" destId="{B4A2BCF9-34E3-422B-AD13-4733FE3E4574}" srcOrd="0" destOrd="0" presId="urn:microsoft.com/office/officeart/2005/8/layout/hList1"/>
    <dgm:cxn modelId="{58876A42-8675-4CA5-814B-1142978C5664}" type="presOf" srcId="{CEC55BAE-44EB-4F84-8CB4-7D092CAB1E0A}" destId="{C1ADF0F4-55B3-4B9D-AF11-E00BDAC12CA5}" srcOrd="0" destOrd="1" presId="urn:microsoft.com/office/officeart/2005/8/layout/hList1"/>
    <dgm:cxn modelId="{F4098E91-14D2-43D7-B609-6520ACA25A19}" type="presOf" srcId="{078F3D08-C64C-438D-A3E2-33B4F2D9804C}" destId="{F465B839-1A84-41EC-B7AC-21AA8650545E}" srcOrd="0" destOrd="2" presId="urn:microsoft.com/office/officeart/2005/8/layout/hList1"/>
    <dgm:cxn modelId="{FD9EF783-75A3-4764-8F87-AE5EEF489856}" type="presOf" srcId="{59235916-C126-403A-8703-10BD105AFD62}" destId="{924D1B8B-AB0B-4DCC-A574-FF3C95B6124D}" srcOrd="0" destOrd="1" presId="urn:microsoft.com/office/officeart/2005/8/layout/hList1"/>
    <dgm:cxn modelId="{3DF1D9A7-41C2-40F0-B145-F8532A8F9CED}" srcId="{F3056226-6072-4BAD-8B54-35A42CD32E58}" destId="{078F3D08-C64C-438D-A3E2-33B4F2D9804C}" srcOrd="2" destOrd="0" parTransId="{427FAC34-13AF-4D1A-A1A2-DBAEB88637D0}" sibTransId="{BAA7C2C1-9E40-41A4-828E-91CF9CDA3A96}"/>
    <dgm:cxn modelId="{0628D8AF-0CE0-4A61-BDF3-B47EE05C704E}" srcId="{D3DCB4BC-1E18-4609-B074-B1DFABF0A998}" destId="{10349B6C-1880-45F4-A6B7-39ED692A1454}" srcOrd="1" destOrd="0" parTransId="{7A2D5260-3488-4A1C-A857-D4E6F8DA912E}" sibTransId="{5FC6248C-C106-4505-B508-B38AD7F09FDC}"/>
    <dgm:cxn modelId="{599A982D-E1D9-47A9-ABC5-7A8E51C88581}" srcId="{9ACA1A64-D28F-4A46-AA13-2C6EA0EBED3D}" destId="{DD14C128-EF04-431D-82EF-2AD2F4F56081}" srcOrd="2" destOrd="0" parTransId="{1859CF73-3720-496F-962F-657CF61D2A73}" sibTransId="{3DD05700-209B-4386-AD56-F858F1709936}"/>
    <dgm:cxn modelId="{DC22FCE3-A4E7-4476-8D5D-10BB7DED8BDB}" type="presOf" srcId="{DD14C128-EF04-431D-82EF-2AD2F4F56081}" destId="{924D1B8B-AB0B-4DCC-A574-FF3C95B6124D}" srcOrd="0" destOrd="2" presId="urn:microsoft.com/office/officeart/2005/8/layout/hList1"/>
    <dgm:cxn modelId="{894C55F0-0A3F-4AAB-9DDF-42C950FDEF63}" type="presOf" srcId="{7C809FD8-31CA-4E9D-9A07-0AB0CBBD2E29}" destId="{924D1B8B-AB0B-4DCC-A574-FF3C95B6124D}" srcOrd="0" destOrd="0" presId="urn:microsoft.com/office/officeart/2005/8/layout/hList1"/>
    <dgm:cxn modelId="{D65B2681-ED65-44E9-805C-B94EE1FC4F7E}" type="presParOf" srcId="{CB23FA8E-5271-4A10-9236-C49AEE0F384D}" destId="{64305E3F-50B4-4193-A2A2-60AB0BD89409}" srcOrd="0" destOrd="0" presId="urn:microsoft.com/office/officeart/2005/8/layout/hList1"/>
    <dgm:cxn modelId="{3F2F7A45-5694-4AD8-B6FA-B8A6DEC70239}" type="presParOf" srcId="{64305E3F-50B4-4193-A2A2-60AB0BD89409}" destId="{D68CE7CE-1EF6-41DF-B9DB-36F484C3B3C6}" srcOrd="0" destOrd="0" presId="urn:microsoft.com/office/officeart/2005/8/layout/hList1"/>
    <dgm:cxn modelId="{9091EC4B-1233-49B4-9486-A679277FC2F6}" type="presParOf" srcId="{64305E3F-50B4-4193-A2A2-60AB0BD89409}" destId="{924D1B8B-AB0B-4DCC-A574-FF3C95B6124D}" srcOrd="1" destOrd="0" presId="urn:microsoft.com/office/officeart/2005/8/layout/hList1"/>
    <dgm:cxn modelId="{FAAFE17C-EAF7-4B52-9E28-B3A8D8C1E972}" type="presParOf" srcId="{CB23FA8E-5271-4A10-9236-C49AEE0F384D}" destId="{1A22B9AB-8376-4753-B4F7-CCABF7F337DD}" srcOrd="1" destOrd="0" presId="urn:microsoft.com/office/officeart/2005/8/layout/hList1"/>
    <dgm:cxn modelId="{494D7CD0-6DBD-4300-8AD7-6CB1B5C8CD4F}" type="presParOf" srcId="{CB23FA8E-5271-4A10-9236-C49AEE0F384D}" destId="{1DED6DE0-1794-4F68-B4E6-AF7A738355E4}" srcOrd="2" destOrd="0" presId="urn:microsoft.com/office/officeart/2005/8/layout/hList1"/>
    <dgm:cxn modelId="{7D9D8487-E8EE-4FD0-8C4B-9AD2F7AA7FFA}" type="presParOf" srcId="{1DED6DE0-1794-4F68-B4E6-AF7A738355E4}" destId="{B4A2BCF9-34E3-422B-AD13-4733FE3E4574}" srcOrd="0" destOrd="0" presId="urn:microsoft.com/office/officeart/2005/8/layout/hList1"/>
    <dgm:cxn modelId="{E785D148-7FFC-4C7D-9D66-705D9F3FAD2F}" type="presParOf" srcId="{1DED6DE0-1794-4F68-B4E6-AF7A738355E4}" destId="{C1ADF0F4-55B3-4B9D-AF11-E00BDAC12CA5}" srcOrd="1" destOrd="0" presId="urn:microsoft.com/office/officeart/2005/8/layout/hList1"/>
    <dgm:cxn modelId="{D08A4697-D107-46F0-94E7-A882AB456184}" type="presParOf" srcId="{CB23FA8E-5271-4A10-9236-C49AEE0F384D}" destId="{8CD305BD-D79C-4051-943B-2DF26AFC6E80}" srcOrd="3" destOrd="0" presId="urn:microsoft.com/office/officeart/2005/8/layout/hList1"/>
    <dgm:cxn modelId="{68331E00-7FD0-4C60-80AE-864DC12DCF1D}" type="presParOf" srcId="{CB23FA8E-5271-4A10-9236-C49AEE0F384D}" destId="{1C65D6D6-929B-45C6-A3FE-83C46E7D516A}" srcOrd="4" destOrd="0" presId="urn:microsoft.com/office/officeart/2005/8/layout/hList1"/>
    <dgm:cxn modelId="{C277A5A5-C768-496F-A7EB-1ADB1F654527}" type="presParOf" srcId="{1C65D6D6-929B-45C6-A3FE-83C46E7D516A}" destId="{C9273BD7-C6A4-406B-9565-AADE595F8BA0}" srcOrd="0" destOrd="0" presId="urn:microsoft.com/office/officeart/2005/8/layout/hList1"/>
    <dgm:cxn modelId="{9A948D1D-6C0B-4032-9DCB-C0C10E022789}" type="presParOf" srcId="{1C65D6D6-929B-45C6-A3FE-83C46E7D516A}" destId="{F465B839-1A84-41EC-B7AC-21AA8650545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DCB4BC-1E18-4609-B074-B1DFABF0A998}" type="doc">
      <dgm:prSet loTypeId="urn:microsoft.com/office/officeart/2005/8/layout/h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9ACA1A64-D28F-4A46-AA13-2C6EA0EBED3D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«Сады Алании»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5F2363-A02E-40D0-AA59-5416459450B5}" type="parTrans" cxnId="{C6B34C53-BEB4-49E5-A0C7-AC39BB3AA735}">
      <dgm:prSet/>
      <dgm:spPr/>
      <dgm:t>
        <a:bodyPr/>
        <a:lstStyle/>
        <a:p>
          <a:endParaRPr lang="ru-RU"/>
        </a:p>
      </dgm:t>
    </dgm:pt>
    <dgm:pt modelId="{EB8CADB3-B176-4042-9AE3-3B8BAB93A0F3}" type="sibTrans" cxnId="{C6B34C53-BEB4-49E5-A0C7-AC39BB3AA735}">
      <dgm:prSet/>
      <dgm:spPr/>
      <dgm:t>
        <a:bodyPr/>
        <a:lstStyle/>
        <a:p>
          <a:endParaRPr lang="ru-RU"/>
        </a:p>
      </dgm:t>
    </dgm:pt>
    <dgm:pt modelId="{7C809FD8-31CA-4E9D-9A07-0AB0CBBD2E29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Высажено 30 га суперинтенсивного сада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4546EA-245C-4C60-9E32-2F5D62578A92}" type="parTrans" cxnId="{1D27BC4B-5666-4CED-816C-98325AE6FF73}">
      <dgm:prSet/>
      <dgm:spPr/>
      <dgm:t>
        <a:bodyPr/>
        <a:lstStyle/>
        <a:p>
          <a:endParaRPr lang="ru-RU"/>
        </a:p>
      </dgm:t>
    </dgm:pt>
    <dgm:pt modelId="{B61B154D-8755-419C-B66B-F740CC6FB065}" type="sibTrans" cxnId="{1D27BC4B-5666-4CED-816C-98325AE6FF73}">
      <dgm:prSet/>
      <dgm:spPr/>
      <dgm:t>
        <a:bodyPr/>
        <a:lstStyle/>
        <a:p>
          <a:endParaRPr lang="ru-RU"/>
        </a:p>
      </dgm:t>
    </dgm:pt>
    <dgm:pt modelId="{10349B6C-1880-45F4-A6B7-39ED692A1454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ИП Дудиев Урузмаг Сергеевич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D5260-3488-4A1C-A857-D4E6F8DA912E}" type="parTrans" cxnId="{0628D8AF-0CE0-4A61-BDF3-B47EE05C704E}">
      <dgm:prSet/>
      <dgm:spPr/>
      <dgm:t>
        <a:bodyPr/>
        <a:lstStyle/>
        <a:p>
          <a:endParaRPr lang="ru-RU"/>
        </a:p>
      </dgm:t>
    </dgm:pt>
    <dgm:pt modelId="{5FC6248C-C106-4505-B508-B38AD7F09FDC}" type="sibTrans" cxnId="{0628D8AF-0CE0-4A61-BDF3-B47EE05C704E}">
      <dgm:prSet/>
      <dgm:spPr/>
      <dgm:t>
        <a:bodyPr/>
        <a:lstStyle/>
        <a:p>
          <a:endParaRPr lang="ru-RU"/>
        </a:p>
      </dgm:t>
    </dgm:pt>
    <dgm:pt modelId="{1653FAE2-92D8-4A6C-A97D-9260A0D5C25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Завершается строительство фруктохранилища на 1850 тонн стоимостью 26, 5 млн. руб.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AC0BA0-020F-4DE6-B79D-3CC4F74B4583}" type="parTrans" cxnId="{8012287B-6297-4BE3-8B98-3B0A664153E8}">
      <dgm:prSet/>
      <dgm:spPr/>
      <dgm:t>
        <a:bodyPr/>
        <a:lstStyle/>
        <a:p>
          <a:endParaRPr lang="ru-RU"/>
        </a:p>
      </dgm:t>
    </dgm:pt>
    <dgm:pt modelId="{B9289AF9-FF77-4059-A232-DA9EF6B507A8}" type="sibTrans" cxnId="{8012287B-6297-4BE3-8B98-3B0A664153E8}">
      <dgm:prSet/>
      <dgm:spPr/>
      <dgm:t>
        <a:bodyPr/>
        <a:lstStyle/>
        <a:p>
          <a:endParaRPr lang="ru-RU"/>
        </a:p>
      </dgm:t>
    </dgm:pt>
    <dgm:pt modelId="{A7537678-2F41-4125-A142-AA4D7346D83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Завершено строительство 2-х фруктохранилищ мощностью2,5 тыс. тонн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BBF607-749D-43FB-8100-32447710F510}" type="parTrans" cxnId="{7A53628C-6A6D-4A3E-903E-599F9A1910EE}">
      <dgm:prSet/>
      <dgm:spPr/>
      <dgm:t>
        <a:bodyPr/>
        <a:lstStyle/>
        <a:p>
          <a:endParaRPr lang="ru-RU"/>
        </a:p>
      </dgm:t>
    </dgm:pt>
    <dgm:pt modelId="{36F0F296-7EF9-4721-A450-16E8894BBC34}" type="sibTrans" cxnId="{7A53628C-6A6D-4A3E-903E-599F9A1910EE}">
      <dgm:prSet/>
      <dgm:spPr/>
      <dgm:t>
        <a:bodyPr/>
        <a:lstStyle/>
        <a:p>
          <a:endParaRPr lang="ru-RU"/>
        </a:p>
      </dgm:t>
    </dgm:pt>
    <dgm:pt modelId="{B1B7DB3C-9A60-4238-A4E8-58E2915B2997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2022 году заложено 125 га садов из них: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20448D-A9B5-4908-B520-46F447C435B5}" type="sibTrans" cxnId="{15FEBCB6-8360-4DB5-AEEB-3DE40175AA5D}">
      <dgm:prSet/>
      <dgm:spPr/>
      <dgm:t>
        <a:bodyPr/>
        <a:lstStyle/>
        <a:p>
          <a:endParaRPr lang="ru-RU"/>
        </a:p>
      </dgm:t>
    </dgm:pt>
    <dgm:pt modelId="{ED058228-4C25-41A6-B6BA-DF5F8134FAD6}" type="parTrans" cxnId="{15FEBCB6-8360-4DB5-AEEB-3DE40175AA5D}">
      <dgm:prSet/>
      <dgm:spPr/>
      <dgm:t>
        <a:bodyPr/>
        <a:lstStyle/>
        <a:p>
          <a:endParaRPr lang="ru-RU"/>
        </a:p>
      </dgm:t>
    </dgm:pt>
    <dgm:pt modelId="{09670682-439E-4012-B81A-B9DAD376F428}">
      <dgm:prSet/>
      <dgm:spPr/>
      <dgm:t>
        <a:bodyPr/>
        <a:lstStyle/>
        <a:p>
          <a:r>
            <a:rPr lang="ru-RU" dirty="0" smtClean="0"/>
            <a:t>СПК Де-Густо 6 гектаров</a:t>
          </a:r>
          <a:endParaRPr lang="ru-RU" dirty="0"/>
        </a:p>
      </dgm:t>
    </dgm:pt>
    <dgm:pt modelId="{B4EC6207-1600-48B1-9B66-0BEA9A764A26}" type="parTrans" cxnId="{F2E54092-C33A-4BE8-9C5D-DDB61B5CD40A}">
      <dgm:prSet/>
      <dgm:spPr/>
      <dgm:t>
        <a:bodyPr/>
        <a:lstStyle/>
        <a:p>
          <a:endParaRPr lang="ru-RU"/>
        </a:p>
      </dgm:t>
    </dgm:pt>
    <dgm:pt modelId="{9144EDCA-6C54-4EFA-9401-B731B20F7B17}" type="sibTrans" cxnId="{F2E54092-C33A-4BE8-9C5D-DDB61B5CD40A}">
      <dgm:prSet/>
      <dgm:spPr/>
      <dgm:t>
        <a:bodyPr/>
        <a:lstStyle/>
        <a:p>
          <a:endParaRPr lang="ru-RU"/>
        </a:p>
      </dgm:t>
    </dgm:pt>
    <dgm:pt modelId="{C58258C5-B440-45D2-97CE-AC6EF6188566}">
      <dgm:prSet/>
      <dgm:spPr/>
      <dgm:t>
        <a:bodyPr/>
        <a:lstStyle/>
        <a:p>
          <a:r>
            <a:rPr lang="ru-RU" dirty="0" smtClean="0"/>
            <a:t>СПК «Нива»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гектаров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26206-BC5F-419F-A23B-3EE07C6F6573}" type="parTrans" cxnId="{2836E6FB-78E2-414D-B344-2BD2D3A00FA1}">
      <dgm:prSet/>
      <dgm:spPr/>
      <dgm:t>
        <a:bodyPr/>
        <a:lstStyle/>
        <a:p>
          <a:endParaRPr lang="ru-RU"/>
        </a:p>
      </dgm:t>
    </dgm:pt>
    <dgm:pt modelId="{89A945A4-77A7-4342-A317-E095AD3B2F78}" type="sibTrans" cxnId="{2836E6FB-78E2-414D-B344-2BD2D3A00FA1}">
      <dgm:prSet/>
      <dgm:spPr/>
      <dgm:t>
        <a:bodyPr/>
        <a:lstStyle/>
        <a:p>
          <a:endParaRPr lang="ru-RU"/>
        </a:p>
      </dgm:t>
    </dgm:pt>
    <dgm:pt modelId="{B8E49751-4A35-4324-A8BA-BEB88A934698}">
      <dgm:prSet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КФХ «Гарден» 65 гектаров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7E1038C-B14A-4BB5-9480-F818854AEACC}" type="parTrans" cxnId="{5E9DABA4-5A64-49C5-91EC-4B9084EB8246}">
      <dgm:prSet/>
      <dgm:spPr/>
      <dgm:t>
        <a:bodyPr/>
        <a:lstStyle/>
        <a:p>
          <a:endParaRPr lang="ru-RU"/>
        </a:p>
      </dgm:t>
    </dgm:pt>
    <dgm:pt modelId="{8B91495C-82B4-44F4-8583-D3A115100B5B}" type="sibTrans" cxnId="{5E9DABA4-5A64-49C5-91EC-4B9084EB8246}">
      <dgm:prSet/>
      <dgm:spPr/>
      <dgm:t>
        <a:bodyPr/>
        <a:lstStyle/>
        <a:p>
          <a:endParaRPr lang="ru-RU"/>
        </a:p>
      </dgm:t>
    </dgm:pt>
    <dgm:pt modelId="{CB23FA8E-5271-4A10-9236-C49AEE0F384D}" type="pres">
      <dgm:prSet presAssocID="{D3DCB4BC-1E18-4609-B074-B1DFABF0A99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05E3F-50B4-4193-A2A2-60AB0BD89409}" type="pres">
      <dgm:prSet presAssocID="{9ACA1A64-D28F-4A46-AA13-2C6EA0EBED3D}" presName="composite" presStyleCnt="0"/>
      <dgm:spPr/>
    </dgm:pt>
    <dgm:pt modelId="{D68CE7CE-1EF6-41DF-B9DB-36F484C3B3C6}" type="pres">
      <dgm:prSet presAssocID="{9ACA1A64-D28F-4A46-AA13-2C6EA0EBED3D}" presName="parTx" presStyleLbl="alignNode1" presStyleIdx="0" presStyleCnt="3" custLinFactNeighborX="-2154" custLinFactNeighborY="-51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D1B8B-AB0B-4DCC-A574-FF3C95B6124D}" type="pres">
      <dgm:prSet presAssocID="{9ACA1A64-D28F-4A46-AA13-2C6EA0EBED3D}" presName="desTx" presStyleLbl="alignAccFollowNode1" presStyleIdx="0" presStyleCnt="3" custLinFactNeighborX="-103" custLinFactNeighborY="1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2B9AB-8376-4753-B4F7-CCABF7F337DD}" type="pres">
      <dgm:prSet presAssocID="{EB8CADB3-B176-4042-9AE3-3B8BAB93A0F3}" presName="space" presStyleCnt="0"/>
      <dgm:spPr/>
    </dgm:pt>
    <dgm:pt modelId="{1DED6DE0-1794-4F68-B4E6-AF7A738355E4}" type="pres">
      <dgm:prSet presAssocID="{10349B6C-1880-45F4-A6B7-39ED692A1454}" presName="composite" presStyleCnt="0"/>
      <dgm:spPr/>
    </dgm:pt>
    <dgm:pt modelId="{B4A2BCF9-34E3-422B-AD13-4733FE3E4574}" type="pres">
      <dgm:prSet presAssocID="{10349B6C-1880-45F4-A6B7-39ED692A1454}" presName="parTx" presStyleLbl="alignNode1" presStyleIdx="1" presStyleCnt="3" custLinFactNeighborX="769" custLinFactNeighborY="-7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DF0F4-55B3-4B9D-AF11-E00BDAC12CA5}" type="pres">
      <dgm:prSet presAssocID="{10349B6C-1880-45F4-A6B7-39ED692A145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D305BD-D79C-4051-943B-2DF26AFC6E80}" type="pres">
      <dgm:prSet presAssocID="{5FC6248C-C106-4505-B508-B38AD7F09FDC}" presName="space" presStyleCnt="0"/>
      <dgm:spPr/>
    </dgm:pt>
    <dgm:pt modelId="{E20BFA23-7D26-4C62-8A53-CE55856C42E3}" type="pres">
      <dgm:prSet presAssocID="{B1B7DB3C-9A60-4238-A4E8-58E2915B2997}" presName="composite" presStyleCnt="0"/>
      <dgm:spPr/>
    </dgm:pt>
    <dgm:pt modelId="{07AB3F6D-F7E5-4C1B-AC39-CA9F9E1CFDD5}" type="pres">
      <dgm:prSet presAssocID="{B1B7DB3C-9A60-4238-A4E8-58E2915B2997}" presName="parTx" presStyleLbl="alignNode1" presStyleIdx="2" presStyleCnt="3" custLinFactNeighborX="-2462" custLinFactNeighborY="-67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CA0B07-AF6C-4E0E-892D-331E3DF31772}" type="pres">
      <dgm:prSet presAssocID="{B1B7DB3C-9A60-4238-A4E8-58E2915B2997}" presName="desTx" presStyleLbl="alignAccFollowNode1" presStyleIdx="2" presStyleCnt="3" custLinFactNeighborX="-2462" custLinFactNeighborY="25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BD15DB-9576-4759-A834-18233B503583}" type="presOf" srcId="{C58258C5-B440-45D2-97CE-AC6EF6188566}" destId="{5CCA0B07-AF6C-4E0E-892D-331E3DF31772}" srcOrd="0" destOrd="1" presId="urn:microsoft.com/office/officeart/2005/8/layout/hList1"/>
    <dgm:cxn modelId="{15FEBCB6-8360-4DB5-AEEB-3DE40175AA5D}" srcId="{D3DCB4BC-1E18-4609-B074-B1DFABF0A998}" destId="{B1B7DB3C-9A60-4238-A4E8-58E2915B2997}" srcOrd="2" destOrd="0" parTransId="{ED058228-4C25-41A6-B6BA-DF5F8134FAD6}" sibTransId="{5C20448D-A9B5-4908-B520-46F447C435B5}"/>
    <dgm:cxn modelId="{C6B34C53-BEB4-49E5-A0C7-AC39BB3AA735}" srcId="{D3DCB4BC-1E18-4609-B074-B1DFABF0A998}" destId="{9ACA1A64-D28F-4A46-AA13-2C6EA0EBED3D}" srcOrd="0" destOrd="0" parTransId="{BF5F2363-A02E-40D0-AA59-5416459450B5}" sibTransId="{EB8CADB3-B176-4042-9AE3-3B8BAB93A0F3}"/>
    <dgm:cxn modelId="{894C55F0-0A3F-4AAB-9DDF-42C950FDEF63}" type="presOf" srcId="{7C809FD8-31CA-4E9D-9A07-0AB0CBBD2E29}" destId="{924D1B8B-AB0B-4DCC-A574-FF3C95B6124D}" srcOrd="0" destOrd="0" presId="urn:microsoft.com/office/officeart/2005/8/layout/hList1"/>
    <dgm:cxn modelId="{1590F55C-BAFC-4651-894B-2A26DC767C39}" type="presOf" srcId="{A7537678-2F41-4125-A142-AA4D7346D83B}" destId="{924D1B8B-AB0B-4DCC-A574-FF3C95B6124D}" srcOrd="0" destOrd="1" presId="urn:microsoft.com/office/officeart/2005/8/layout/hList1"/>
    <dgm:cxn modelId="{1D27BC4B-5666-4CED-816C-98325AE6FF73}" srcId="{9ACA1A64-D28F-4A46-AA13-2C6EA0EBED3D}" destId="{7C809FD8-31CA-4E9D-9A07-0AB0CBBD2E29}" srcOrd="0" destOrd="0" parTransId="{D04546EA-245C-4C60-9E32-2F5D62578A92}" sibTransId="{B61B154D-8755-419C-B66B-F740CC6FB065}"/>
    <dgm:cxn modelId="{4EBD130B-6A3C-4B81-BFA7-24258E95F1CB}" type="presOf" srcId="{1653FAE2-92D8-4A6C-A97D-9260A0D5C256}" destId="{C1ADF0F4-55B3-4B9D-AF11-E00BDAC12CA5}" srcOrd="0" destOrd="0" presId="urn:microsoft.com/office/officeart/2005/8/layout/hList1"/>
    <dgm:cxn modelId="{532342FA-8AAA-4976-BF01-22A777C8CAB2}" type="presOf" srcId="{B8E49751-4A35-4324-A8BA-BEB88A934698}" destId="{5CCA0B07-AF6C-4E0E-892D-331E3DF31772}" srcOrd="0" destOrd="2" presId="urn:microsoft.com/office/officeart/2005/8/layout/hList1"/>
    <dgm:cxn modelId="{0C08815A-C970-486E-8B02-833364CE1B45}" type="presOf" srcId="{D3DCB4BC-1E18-4609-B074-B1DFABF0A998}" destId="{CB23FA8E-5271-4A10-9236-C49AEE0F384D}" srcOrd="0" destOrd="0" presId="urn:microsoft.com/office/officeart/2005/8/layout/hList1"/>
    <dgm:cxn modelId="{0628D8AF-0CE0-4A61-BDF3-B47EE05C704E}" srcId="{D3DCB4BC-1E18-4609-B074-B1DFABF0A998}" destId="{10349B6C-1880-45F4-A6B7-39ED692A1454}" srcOrd="1" destOrd="0" parTransId="{7A2D5260-3488-4A1C-A857-D4E6F8DA912E}" sibTransId="{5FC6248C-C106-4505-B508-B38AD7F09FDC}"/>
    <dgm:cxn modelId="{1D43DF08-37FC-4790-BE98-96AD2C3F341D}" type="presOf" srcId="{10349B6C-1880-45F4-A6B7-39ED692A1454}" destId="{B4A2BCF9-34E3-422B-AD13-4733FE3E4574}" srcOrd="0" destOrd="0" presId="urn:microsoft.com/office/officeart/2005/8/layout/hList1"/>
    <dgm:cxn modelId="{F2E54092-C33A-4BE8-9C5D-DDB61B5CD40A}" srcId="{B1B7DB3C-9A60-4238-A4E8-58E2915B2997}" destId="{09670682-439E-4012-B81A-B9DAD376F428}" srcOrd="0" destOrd="0" parTransId="{B4EC6207-1600-48B1-9B66-0BEA9A764A26}" sibTransId="{9144EDCA-6C54-4EFA-9401-B731B20F7B17}"/>
    <dgm:cxn modelId="{2836E6FB-78E2-414D-B344-2BD2D3A00FA1}" srcId="{B1B7DB3C-9A60-4238-A4E8-58E2915B2997}" destId="{C58258C5-B440-45D2-97CE-AC6EF6188566}" srcOrd="1" destOrd="0" parTransId="{7BC26206-BC5F-419F-A23B-3EE07C6F6573}" sibTransId="{89A945A4-77A7-4342-A317-E095AD3B2F78}"/>
    <dgm:cxn modelId="{7A53628C-6A6D-4A3E-903E-599F9A1910EE}" srcId="{9ACA1A64-D28F-4A46-AA13-2C6EA0EBED3D}" destId="{A7537678-2F41-4125-A142-AA4D7346D83B}" srcOrd="1" destOrd="0" parTransId="{36BBF607-749D-43FB-8100-32447710F510}" sibTransId="{36F0F296-7EF9-4721-A450-16E8894BBC34}"/>
    <dgm:cxn modelId="{D37ED4DF-4E49-4073-AE29-56ECD551383D}" type="presOf" srcId="{B1B7DB3C-9A60-4238-A4E8-58E2915B2997}" destId="{07AB3F6D-F7E5-4C1B-AC39-CA9F9E1CFDD5}" srcOrd="0" destOrd="0" presId="urn:microsoft.com/office/officeart/2005/8/layout/hList1"/>
    <dgm:cxn modelId="{5036EAC5-A3A1-46A7-A9E7-633276637357}" type="presOf" srcId="{9ACA1A64-D28F-4A46-AA13-2C6EA0EBED3D}" destId="{D68CE7CE-1EF6-41DF-B9DB-36F484C3B3C6}" srcOrd="0" destOrd="0" presId="urn:microsoft.com/office/officeart/2005/8/layout/hList1"/>
    <dgm:cxn modelId="{DAF028D4-901E-4D53-8123-4F710B06BE4E}" type="presOf" srcId="{09670682-439E-4012-B81A-B9DAD376F428}" destId="{5CCA0B07-AF6C-4E0E-892D-331E3DF31772}" srcOrd="0" destOrd="0" presId="urn:microsoft.com/office/officeart/2005/8/layout/hList1"/>
    <dgm:cxn modelId="{8012287B-6297-4BE3-8B98-3B0A664153E8}" srcId="{10349B6C-1880-45F4-A6B7-39ED692A1454}" destId="{1653FAE2-92D8-4A6C-A97D-9260A0D5C256}" srcOrd="0" destOrd="0" parTransId="{49AC0BA0-020F-4DE6-B79D-3CC4F74B4583}" sibTransId="{B9289AF9-FF77-4059-A232-DA9EF6B507A8}"/>
    <dgm:cxn modelId="{5E9DABA4-5A64-49C5-91EC-4B9084EB8246}" srcId="{B1B7DB3C-9A60-4238-A4E8-58E2915B2997}" destId="{B8E49751-4A35-4324-A8BA-BEB88A934698}" srcOrd="2" destOrd="0" parTransId="{B7E1038C-B14A-4BB5-9480-F818854AEACC}" sibTransId="{8B91495C-82B4-44F4-8583-D3A115100B5B}"/>
    <dgm:cxn modelId="{D65B2681-ED65-44E9-805C-B94EE1FC4F7E}" type="presParOf" srcId="{CB23FA8E-5271-4A10-9236-C49AEE0F384D}" destId="{64305E3F-50B4-4193-A2A2-60AB0BD89409}" srcOrd="0" destOrd="0" presId="urn:microsoft.com/office/officeart/2005/8/layout/hList1"/>
    <dgm:cxn modelId="{3F2F7A45-5694-4AD8-B6FA-B8A6DEC70239}" type="presParOf" srcId="{64305E3F-50B4-4193-A2A2-60AB0BD89409}" destId="{D68CE7CE-1EF6-41DF-B9DB-36F484C3B3C6}" srcOrd="0" destOrd="0" presId="urn:microsoft.com/office/officeart/2005/8/layout/hList1"/>
    <dgm:cxn modelId="{9091EC4B-1233-49B4-9486-A679277FC2F6}" type="presParOf" srcId="{64305E3F-50B4-4193-A2A2-60AB0BD89409}" destId="{924D1B8B-AB0B-4DCC-A574-FF3C95B6124D}" srcOrd="1" destOrd="0" presId="urn:microsoft.com/office/officeart/2005/8/layout/hList1"/>
    <dgm:cxn modelId="{FAAFE17C-EAF7-4B52-9E28-B3A8D8C1E972}" type="presParOf" srcId="{CB23FA8E-5271-4A10-9236-C49AEE0F384D}" destId="{1A22B9AB-8376-4753-B4F7-CCABF7F337DD}" srcOrd="1" destOrd="0" presId="urn:microsoft.com/office/officeart/2005/8/layout/hList1"/>
    <dgm:cxn modelId="{494D7CD0-6DBD-4300-8AD7-6CB1B5C8CD4F}" type="presParOf" srcId="{CB23FA8E-5271-4A10-9236-C49AEE0F384D}" destId="{1DED6DE0-1794-4F68-B4E6-AF7A738355E4}" srcOrd="2" destOrd="0" presId="urn:microsoft.com/office/officeart/2005/8/layout/hList1"/>
    <dgm:cxn modelId="{7D9D8487-E8EE-4FD0-8C4B-9AD2F7AA7FFA}" type="presParOf" srcId="{1DED6DE0-1794-4F68-B4E6-AF7A738355E4}" destId="{B4A2BCF9-34E3-422B-AD13-4733FE3E4574}" srcOrd="0" destOrd="0" presId="urn:microsoft.com/office/officeart/2005/8/layout/hList1"/>
    <dgm:cxn modelId="{E785D148-7FFC-4C7D-9D66-705D9F3FAD2F}" type="presParOf" srcId="{1DED6DE0-1794-4F68-B4E6-AF7A738355E4}" destId="{C1ADF0F4-55B3-4B9D-AF11-E00BDAC12CA5}" srcOrd="1" destOrd="0" presId="urn:microsoft.com/office/officeart/2005/8/layout/hList1"/>
    <dgm:cxn modelId="{D08A4697-D107-46F0-94E7-A882AB456184}" type="presParOf" srcId="{CB23FA8E-5271-4A10-9236-C49AEE0F384D}" destId="{8CD305BD-D79C-4051-943B-2DF26AFC6E80}" srcOrd="3" destOrd="0" presId="urn:microsoft.com/office/officeart/2005/8/layout/hList1"/>
    <dgm:cxn modelId="{893EA746-A8F1-4493-B61D-576A4068DC48}" type="presParOf" srcId="{CB23FA8E-5271-4A10-9236-C49AEE0F384D}" destId="{E20BFA23-7D26-4C62-8A53-CE55856C42E3}" srcOrd="4" destOrd="0" presId="urn:microsoft.com/office/officeart/2005/8/layout/hList1"/>
    <dgm:cxn modelId="{5F0396C4-AA0B-4EB3-ACC9-0AF6CF808A80}" type="presParOf" srcId="{E20BFA23-7D26-4C62-8A53-CE55856C42E3}" destId="{07AB3F6D-F7E5-4C1B-AC39-CA9F9E1CFDD5}" srcOrd="0" destOrd="0" presId="urn:microsoft.com/office/officeart/2005/8/layout/hList1"/>
    <dgm:cxn modelId="{78F824DA-17B5-4925-8F4D-D2FE146BA48D}" type="presParOf" srcId="{E20BFA23-7D26-4C62-8A53-CE55856C42E3}" destId="{5CCA0B07-AF6C-4E0E-892D-331E3DF3177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90314-EE34-46F5-AB7D-105213744E65}">
      <dsp:nvSpPr>
        <dsp:cNvPr id="0" name=""/>
        <dsp:cNvSpPr/>
      </dsp:nvSpPr>
      <dsp:spPr>
        <a:xfrm>
          <a:off x="353872" y="329780"/>
          <a:ext cx="1349654" cy="1349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6F81EF-3D7B-45C1-B41B-0487B813C807}">
      <dsp:nvSpPr>
        <dsp:cNvPr id="0" name=""/>
        <dsp:cNvSpPr/>
      </dsp:nvSpPr>
      <dsp:spPr>
        <a:xfrm>
          <a:off x="1028700" y="329780"/>
          <a:ext cx="7200899" cy="13496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10 общеобразовательных школ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700" y="329780"/>
        <a:ext cx="7200899" cy="1349654"/>
      </dsp:txXfrm>
    </dsp:sp>
    <dsp:sp modelId="{AEB5A30A-744A-438D-B403-A27C35FEA34D}">
      <dsp:nvSpPr>
        <dsp:cNvPr id="0" name=""/>
        <dsp:cNvSpPr/>
      </dsp:nvSpPr>
      <dsp:spPr>
        <a:xfrm>
          <a:off x="353872" y="1679435"/>
          <a:ext cx="1349654" cy="1349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64B4FEA-91F4-4472-88FF-11C2871B0525}">
      <dsp:nvSpPr>
        <dsp:cNvPr id="0" name=""/>
        <dsp:cNvSpPr/>
      </dsp:nvSpPr>
      <dsp:spPr>
        <a:xfrm>
          <a:off x="1028700" y="1679435"/>
          <a:ext cx="7200899" cy="13496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13 дошкольных учреждений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700" y="1679435"/>
        <a:ext cx="7200899" cy="1349654"/>
      </dsp:txXfrm>
    </dsp:sp>
    <dsp:sp modelId="{C6142F47-CBCF-4DD8-B3A9-7389CD3B5F54}">
      <dsp:nvSpPr>
        <dsp:cNvPr id="0" name=""/>
        <dsp:cNvSpPr/>
      </dsp:nvSpPr>
      <dsp:spPr>
        <a:xfrm>
          <a:off x="353872" y="3029089"/>
          <a:ext cx="1349654" cy="1349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422052C-B97B-4FA0-B14E-1FAC7C33D5C6}">
      <dsp:nvSpPr>
        <dsp:cNvPr id="0" name=""/>
        <dsp:cNvSpPr/>
      </dsp:nvSpPr>
      <dsp:spPr>
        <a:xfrm>
          <a:off x="1028700" y="3000409"/>
          <a:ext cx="7200899" cy="134965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 учреждения дополнительного образования</a:t>
          </a:r>
          <a:endParaRPr lang="ru-RU" sz="4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700" y="3000409"/>
        <a:ext cx="7200899" cy="134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3C625-49FB-4ED2-ABBD-4867D41D6898}">
      <dsp:nvSpPr>
        <dsp:cNvPr id="0" name=""/>
        <dsp:cNvSpPr/>
      </dsp:nvSpPr>
      <dsp:spPr>
        <a:xfrm>
          <a:off x="2798135" y="248669"/>
          <a:ext cx="2535608" cy="2135205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90</a:t>
          </a:r>
          <a:r>
            <a:rPr lang="ru-RU" sz="4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сельхозпредприятий</a:t>
          </a:r>
          <a:endParaRPr lang="ru-RU" sz="4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36216" y="622330"/>
        <a:ext cx="1859445" cy="960842"/>
      </dsp:txXfrm>
    </dsp:sp>
    <dsp:sp modelId="{8CCB79DB-B993-4359-8AE9-12664557C61B}">
      <dsp:nvSpPr>
        <dsp:cNvPr id="0" name=""/>
        <dsp:cNvSpPr/>
      </dsp:nvSpPr>
      <dsp:spPr>
        <a:xfrm>
          <a:off x="4723710" y="1659659"/>
          <a:ext cx="2950219" cy="272298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4745762"/>
                <a:satOff val="-3118"/>
                <a:lumOff val="-6078"/>
                <a:alphaOff val="0"/>
                <a:shade val="60000"/>
              </a:schemeClr>
            </a:gs>
            <a:gs pos="33000">
              <a:schemeClr val="accent3">
                <a:alpha val="50000"/>
                <a:hueOff val="-4745762"/>
                <a:satOff val="-3118"/>
                <a:lumOff val="-6078"/>
                <a:alphaOff val="0"/>
                <a:tint val="86500"/>
              </a:schemeClr>
            </a:gs>
            <a:gs pos="46750">
              <a:schemeClr val="accent3">
                <a:alpha val="50000"/>
                <a:hueOff val="-4745762"/>
                <a:satOff val="-3118"/>
                <a:lumOff val="-6078"/>
                <a:alphaOff val="0"/>
                <a:tint val="71000"/>
                <a:satMod val="112000"/>
              </a:schemeClr>
            </a:gs>
            <a:gs pos="53000">
              <a:schemeClr val="accent3">
                <a:alpha val="50000"/>
                <a:hueOff val="-4745762"/>
                <a:satOff val="-3118"/>
                <a:lumOff val="-6078"/>
                <a:alphaOff val="0"/>
                <a:tint val="71000"/>
                <a:satMod val="112000"/>
              </a:schemeClr>
            </a:gs>
            <a:gs pos="68000">
              <a:schemeClr val="accent3">
                <a:alpha val="50000"/>
                <a:hueOff val="-4745762"/>
                <a:satOff val="-3118"/>
                <a:lumOff val="-6078"/>
                <a:alphaOff val="0"/>
                <a:tint val="86000"/>
              </a:schemeClr>
            </a:gs>
            <a:gs pos="100000">
              <a:schemeClr val="accent3">
                <a:alpha val="50000"/>
                <a:hueOff val="-4745762"/>
                <a:satOff val="-3118"/>
                <a:lumOff val="-6078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6643</a:t>
          </a:r>
          <a:r>
            <a:rPr lang="ru-RU" sz="5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48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ЛПХ</a:t>
          </a:r>
          <a:endParaRPr lang="ru-RU" sz="54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5985" y="2363098"/>
        <a:ext cx="1770131" cy="1497643"/>
      </dsp:txXfrm>
    </dsp:sp>
    <dsp:sp modelId="{C7CF4DA8-B8A1-4054-BC49-C62DEFB5937E}">
      <dsp:nvSpPr>
        <dsp:cNvPr id="0" name=""/>
        <dsp:cNvSpPr/>
      </dsp:nvSpPr>
      <dsp:spPr>
        <a:xfrm>
          <a:off x="864108" y="1728186"/>
          <a:ext cx="2952501" cy="2413358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-9491525"/>
                <a:satOff val="-6236"/>
                <a:lumOff val="-12157"/>
                <a:alphaOff val="0"/>
                <a:shade val="60000"/>
              </a:schemeClr>
            </a:gs>
            <a:gs pos="33000">
              <a:schemeClr val="accent3">
                <a:alpha val="50000"/>
                <a:hueOff val="-9491525"/>
                <a:satOff val="-6236"/>
                <a:lumOff val="-12157"/>
                <a:alphaOff val="0"/>
                <a:tint val="86500"/>
              </a:schemeClr>
            </a:gs>
            <a:gs pos="46750">
              <a:schemeClr val="accent3">
                <a:alpha val="50000"/>
                <a:hueOff val="-9491525"/>
                <a:satOff val="-6236"/>
                <a:lumOff val="-12157"/>
                <a:alphaOff val="0"/>
                <a:tint val="71000"/>
                <a:satMod val="112000"/>
              </a:schemeClr>
            </a:gs>
            <a:gs pos="53000">
              <a:schemeClr val="accent3">
                <a:alpha val="50000"/>
                <a:hueOff val="-9491525"/>
                <a:satOff val="-6236"/>
                <a:lumOff val="-12157"/>
                <a:alphaOff val="0"/>
                <a:tint val="71000"/>
                <a:satMod val="112000"/>
              </a:schemeClr>
            </a:gs>
            <a:gs pos="68000">
              <a:schemeClr val="accent3">
                <a:alpha val="50000"/>
                <a:hueOff val="-9491525"/>
                <a:satOff val="-6236"/>
                <a:lumOff val="-12157"/>
                <a:alphaOff val="0"/>
                <a:tint val="86000"/>
              </a:schemeClr>
            </a:gs>
            <a:gs pos="100000">
              <a:schemeClr val="accent3">
                <a:alpha val="50000"/>
                <a:hueOff val="-9491525"/>
                <a:satOff val="-6236"/>
                <a:lumOff val="-12157"/>
                <a:alphaOff val="0"/>
                <a:shade val="60000"/>
              </a:schemeClr>
            </a:gs>
          </a:gsLst>
          <a:lin ang="8350000" scaled="1"/>
        </a:gra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205 ИП и Арендаторов</a:t>
          </a:r>
          <a:endParaRPr lang="ru-RU" sz="2500" kern="1200" dirty="0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2135" y="2351637"/>
        <a:ext cx="1771500" cy="13273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CE7CE-1EF6-41DF-B9DB-36F484C3B3C6}">
      <dsp:nvSpPr>
        <dsp:cNvPr id="0" name=""/>
        <dsp:cNvSpPr/>
      </dsp:nvSpPr>
      <dsp:spPr>
        <a:xfrm>
          <a:off x="1361" y="188267"/>
          <a:ext cx="3159044" cy="1219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«Остров Аква-Культура»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" y="188267"/>
        <a:ext cx="3159044" cy="1219583"/>
      </dsp:txXfrm>
    </dsp:sp>
    <dsp:sp modelId="{924D1B8B-AB0B-4DCC-A574-FF3C95B6124D}">
      <dsp:nvSpPr>
        <dsp:cNvPr id="0" name=""/>
        <dsp:cNvSpPr/>
      </dsp:nvSpPr>
      <dsp:spPr>
        <a:xfrm>
          <a:off x="1361" y="1469287"/>
          <a:ext cx="3159044" cy="33382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423 млн.руб.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42 рабочих места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Планируемый объем инвестиций 100 млн.руб.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61" y="1469287"/>
        <a:ext cx="3159044" cy="3338263"/>
      </dsp:txXfrm>
    </dsp:sp>
    <dsp:sp modelId="{B4A2BCF9-34E3-422B-AD13-4733FE3E4574}">
      <dsp:nvSpPr>
        <dsp:cNvPr id="0" name=""/>
        <dsp:cNvSpPr/>
      </dsp:nvSpPr>
      <dsp:spPr>
        <a:xfrm>
          <a:off x="3605926" y="203402"/>
          <a:ext cx="3240042" cy="1219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СППСК «Тамерлан»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05926" y="203402"/>
        <a:ext cx="3240042" cy="1219583"/>
      </dsp:txXfrm>
    </dsp:sp>
    <dsp:sp modelId="{C1ADF0F4-55B3-4B9D-AF11-E00BDAC12CA5}">
      <dsp:nvSpPr>
        <dsp:cNvPr id="0" name=""/>
        <dsp:cNvSpPr/>
      </dsp:nvSpPr>
      <dsp:spPr>
        <a:xfrm>
          <a:off x="3670718" y="1486045"/>
          <a:ext cx="3159044" cy="33382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150 млн. руб.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23 рабочих места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Планируемый объем инвестиций 150 млн.руб.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70718" y="1486045"/>
        <a:ext cx="3159044" cy="3338263"/>
      </dsp:txXfrm>
    </dsp:sp>
    <dsp:sp modelId="{C9273BD7-C6A4-406B-9565-AADE595F8BA0}">
      <dsp:nvSpPr>
        <dsp:cNvPr id="0" name=""/>
        <dsp:cNvSpPr/>
      </dsp:nvSpPr>
      <dsp:spPr>
        <a:xfrm>
          <a:off x="7288235" y="203402"/>
          <a:ext cx="3159044" cy="12195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«Радужная форель»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>
        <a:off x="7288235" y="203402"/>
        <a:ext cx="3159044" cy="1219583"/>
      </dsp:txXfrm>
    </dsp:sp>
    <dsp:sp modelId="{F465B839-1A84-41EC-B7AC-21AA8650545E}">
      <dsp:nvSpPr>
        <dsp:cNvPr id="0" name=""/>
        <dsp:cNvSpPr/>
      </dsp:nvSpPr>
      <dsp:spPr>
        <a:xfrm>
          <a:off x="7275283" y="1476497"/>
          <a:ext cx="3159044" cy="3338263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682" tIns="122682" rIns="163576" bIns="184023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Объем инвестиций 20 млн. руб.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рабочих мест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Планируемый объем инвестиций 14 млн.руб.</a:t>
          </a:r>
          <a:endParaRPr lang="ru-RU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300" kern="1200"/>
        </a:p>
      </dsp:txBody>
      <dsp:txXfrm>
        <a:off x="7275283" y="1476497"/>
        <a:ext cx="3159044" cy="33382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8CE7CE-1EF6-41DF-B9DB-36F484C3B3C6}">
      <dsp:nvSpPr>
        <dsp:cNvPr id="0" name=""/>
        <dsp:cNvSpPr/>
      </dsp:nvSpPr>
      <dsp:spPr>
        <a:xfrm>
          <a:off x="0" y="99335"/>
          <a:ext cx="3343274" cy="1240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ООО «Сады Алании»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99335"/>
        <a:ext cx="3343274" cy="1240757"/>
      </dsp:txXfrm>
    </dsp:sp>
    <dsp:sp modelId="{924D1B8B-AB0B-4DCC-A574-FF3C95B6124D}">
      <dsp:nvSpPr>
        <dsp:cNvPr id="0" name=""/>
        <dsp:cNvSpPr/>
      </dsp:nvSpPr>
      <dsp:spPr>
        <a:xfrm>
          <a:off x="0" y="1448056"/>
          <a:ext cx="3343274" cy="31402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Высажено 30 га суперинтенсивного сада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Завершено строительство 2-х фруктохранилищ мощностью2,5 тыс. тонн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48056"/>
        <a:ext cx="3343274" cy="3140279"/>
      </dsp:txXfrm>
    </dsp:sp>
    <dsp:sp modelId="{B4A2BCF9-34E3-422B-AD13-4733FE3E4574}">
      <dsp:nvSpPr>
        <dsp:cNvPr id="0" name=""/>
        <dsp:cNvSpPr/>
      </dsp:nvSpPr>
      <dsp:spPr>
        <a:xfrm>
          <a:off x="3840472" y="65004"/>
          <a:ext cx="3343274" cy="1240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ИП Дудиев Урузмаг Сергеевич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0472" y="65004"/>
        <a:ext cx="3343274" cy="1240757"/>
      </dsp:txXfrm>
    </dsp:sp>
    <dsp:sp modelId="{C1ADF0F4-55B3-4B9D-AF11-E00BDAC12CA5}">
      <dsp:nvSpPr>
        <dsp:cNvPr id="0" name=""/>
        <dsp:cNvSpPr/>
      </dsp:nvSpPr>
      <dsp:spPr>
        <a:xfrm>
          <a:off x="3814762" y="1404501"/>
          <a:ext cx="3343274" cy="31402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Завершается строительство фруктохранилища на 1850 тонн стоимостью 26, 5 млн. руб.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14762" y="1404501"/>
        <a:ext cx="3343274" cy="3140279"/>
      </dsp:txXfrm>
    </dsp:sp>
    <dsp:sp modelId="{07AB3F6D-F7E5-4C1B-AC39-CA9F9E1CFDD5}">
      <dsp:nvSpPr>
        <dsp:cNvPr id="0" name=""/>
        <dsp:cNvSpPr/>
      </dsp:nvSpPr>
      <dsp:spPr>
        <a:xfrm>
          <a:off x="7543784" y="80612"/>
          <a:ext cx="3343274" cy="124075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05664" rIns="184912" bIns="105664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2022 году заложено 125 га садов из них: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3784" y="80612"/>
        <a:ext cx="3343274" cy="1240757"/>
      </dsp:txXfrm>
    </dsp:sp>
    <dsp:sp modelId="{5CCA0B07-AF6C-4E0E-892D-331E3DF31772}">
      <dsp:nvSpPr>
        <dsp:cNvPr id="0" name=""/>
        <dsp:cNvSpPr/>
      </dsp:nvSpPr>
      <dsp:spPr>
        <a:xfrm>
          <a:off x="7543784" y="1484704"/>
          <a:ext cx="3343274" cy="3140279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684" tIns="138684" rIns="184912" bIns="208026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СПК Де-Густо 6 гектаров</a:t>
          </a:r>
          <a:endParaRPr lang="ru-RU" sz="2600" kern="1200" dirty="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/>
            <a:t>СПК «Нива» </a:t>
          </a: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гектаров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КФХ «Гарден» 65 гектаров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43784" y="1484704"/>
        <a:ext cx="3343274" cy="31402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191E62-05F6-4F27-B1D5-30FE35BB79AC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EA30E-B63A-42E6-85CB-E53F1D73A1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171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1544" y="1052736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Модель экономического развития муниципального образования Кировский район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2616999"/>
            <a:ext cx="2644276" cy="29523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16" y="2617002"/>
            <a:ext cx="2592288" cy="291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1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723667"/>
              </p:ext>
            </p:extLst>
          </p:nvPr>
        </p:nvGraphicFramePr>
        <p:xfrm>
          <a:off x="-1" y="4"/>
          <a:ext cx="12192000" cy="68579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7871953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35666126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204024443"/>
                    </a:ext>
                  </a:extLst>
                </a:gridCol>
              </a:tblGrid>
              <a:tr h="44135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показатели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год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2853001"/>
                  </a:ext>
                </a:extLst>
              </a:tr>
              <a:tr h="132406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Валовая продукция сельского хозяйства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3670 млн.руб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3760млн.руб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780280"/>
                  </a:ext>
                </a:extLst>
              </a:tr>
              <a:tr h="9166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зерна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97118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60103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792031"/>
                  </a:ext>
                </a:extLst>
              </a:tr>
              <a:tr h="9166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Производство овощей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3283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1921тн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732440"/>
                  </a:ext>
                </a:extLst>
              </a:tr>
              <a:tr h="9166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 фруктов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7414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10193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2229357"/>
                  </a:ext>
                </a:extLst>
              </a:tr>
              <a:tr h="9166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рыбы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164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08367"/>
                  </a:ext>
                </a:extLst>
              </a:tr>
              <a:tr h="509257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мяса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442 тн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528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тн</a:t>
                      </a:r>
                      <a:endParaRPr lang="ru-RU" sz="2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93547"/>
                  </a:ext>
                </a:extLst>
              </a:tr>
              <a:tr h="916663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Производство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молока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1478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1779 тн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6945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347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04664"/>
            <a:ext cx="10972800" cy="1012974"/>
          </a:xfrm>
        </p:spPr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Уровень жизни населения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Труд и занятость</a:t>
            </a:r>
            <a:br>
              <a:rPr lang="ru-RU" dirty="0">
                <a:effectLst/>
              </a:rPr>
            </a:b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725000"/>
              </p:ext>
            </p:extLst>
          </p:nvPr>
        </p:nvGraphicFramePr>
        <p:xfrm>
          <a:off x="-1" y="1340767"/>
          <a:ext cx="12192002" cy="5472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7978">
                  <a:extLst>
                    <a:ext uri="{9D8B030D-6E8A-4147-A177-3AD203B41FA5}">
                      <a16:colId xmlns:a16="http://schemas.microsoft.com/office/drawing/2014/main" val="300170028"/>
                    </a:ext>
                  </a:extLst>
                </a:gridCol>
                <a:gridCol w="4118821">
                  <a:extLst>
                    <a:ext uri="{9D8B030D-6E8A-4147-A177-3AD203B41FA5}">
                      <a16:colId xmlns:a16="http://schemas.microsoft.com/office/drawing/2014/main" val="3166007925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3367188974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015420120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val="2901808576"/>
                    </a:ext>
                  </a:extLst>
                </a:gridCol>
              </a:tblGrid>
              <a:tr h="849725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№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-1079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Наименование показателей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Всего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мужчин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-270510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женщин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091419"/>
                  </a:ext>
                </a:extLst>
              </a:tr>
              <a:tr h="546760">
                <a:tc>
                  <a:txBody>
                    <a:bodyPr/>
                    <a:lstStyle/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Общая численность населения на 01.01.2023г.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население составило 27907 человек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13373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14534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2112804"/>
                  </a:ext>
                </a:extLst>
              </a:tr>
              <a:tr h="1029889">
                <a:tc>
                  <a:txBody>
                    <a:bodyPr/>
                    <a:lstStyle/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2597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Экономически активное население (занятое трудоспособное население и безработные-трудоспособные граждане, ищущие работу и готовые приступить к ней)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 9173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    4843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34713229"/>
                  </a:ext>
                </a:extLst>
              </a:tr>
              <a:tr h="506106">
                <a:tc rowSpan="5">
                  <a:txBody>
                    <a:bodyPr/>
                    <a:lstStyle/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Трудовые ресурсы – всего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 том числе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16950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8816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07556379"/>
                  </a:ext>
                </a:extLst>
              </a:tr>
              <a:tr h="506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а) трудоспособное население в трудоспособном возрасте (муж. 16-64 лет, жен. 16-59 лет)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16123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7740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8383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697944"/>
                  </a:ext>
                </a:extLst>
              </a:tr>
              <a:tr h="5061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б) работающие лица старше и младше трудоспособного возраста, из них: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98667604"/>
                  </a:ext>
                </a:extLst>
              </a:tr>
              <a:tr h="279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indent="2597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работающие пенсионеры и инвалиды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417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4995304"/>
                  </a:ext>
                </a:extLst>
              </a:tr>
              <a:tr h="39889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indent="2597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 работающие подростки до 16 лет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55586989"/>
                  </a:ext>
                </a:extLst>
              </a:tr>
              <a:tr h="849725">
                <a:tc>
                  <a:txBody>
                    <a:bodyPr/>
                    <a:lstStyle/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2597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Занятое трудоспособное население – всего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15660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6316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9344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5816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816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5744176"/>
              </p:ext>
            </p:extLst>
          </p:nvPr>
        </p:nvGraphicFramePr>
        <p:xfrm>
          <a:off x="0" y="1"/>
          <a:ext cx="12192002" cy="8052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424">
                  <a:extLst>
                    <a:ext uri="{9D8B030D-6E8A-4147-A177-3AD203B41FA5}">
                      <a16:colId xmlns:a16="http://schemas.microsoft.com/office/drawing/2014/main" val="1368928594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923338939"/>
                    </a:ext>
                  </a:extLst>
                </a:gridCol>
                <a:gridCol w="2970402">
                  <a:extLst>
                    <a:ext uri="{9D8B030D-6E8A-4147-A177-3AD203B41FA5}">
                      <a16:colId xmlns:a16="http://schemas.microsoft.com/office/drawing/2014/main" val="1916654987"/>
                    </a:ext>
                  </a:extLst>
                </a:gridCol>
                <a:gridCol w="2314008">
                  <a:extLst>
                    <a:ext uri="{9D8B030D-6E8A-4147-A177-3AD203B41FA5}">
                      <a16:colId xmlns:a16="http://schemas.microsoft.com/office/drawing/2014/main" val="185728210"/>
                    </a:ext>
                  </a:extLst>
                </a:gridCol>
                <a:gridCol w="2314008">
                  <a:extLst>
                    <a:ext uri="{9D8B030D-6E8A-4147-A177-3AD203B41FA5}">
                      <a16:colId xmlns:a16="http://schemas.microsoft.com/office/drawing/2014/main" val="3399551914"/>
                    </a:ext>
                  </a:extLst>
                </a:gridCol>
                <a:gridCol w="2314008">
                  <a:extLst>
                    <a:ext uri="{9D8B030D-6E8A-4147-A177-3AD203B41FA5}">
                      <a16:colId xmlns:a16="http://schemas.microsoft.com/office/drawing/2014/main" val="2162967285"/>
                    </a:ext>
                  </a:extLst>
                </a:gridCol>
              </a:tblGrid>
              <a:tr h="231712">
                <a:tc rowSpan="3"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а) в общественном хозяйстве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3456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3744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232384"/>
                  </a:ext>
                </a:extLst>
              </a:tr>
              <a:tr h="3147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б) самозанятое трудоспособное население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4815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0122524"/>
                  </a:ext>
                </a:extLst>
              </a:tr>
              <a:tr h="448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в) учащиеся в трудоспособном возрасте (16 лет и старше), обучающиеся с отрывом от производства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1560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775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276827"/>
                  </a:ext>
                </a:extLst>
              </a:tr>
              <a:tr h="251879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2597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Незанятое трудоспособное население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10153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4840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5313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1006131"/>
                  </a:ext>
                </a:extLst>
              </a:tr>
              <a:tr h="645542">
                <a:tc rowSpan="3"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2597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Экономически неактивное население (все не работающие и не ищущее работу трудоспособное население)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8270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3937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4333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7538915"/>
                  </a:ext>
                </a:extLst>
              </a:tr>
              <a:tr h="4549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а) лица трудоспособного возраста, обучающиеся с отрывом от производства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1370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6203932"/>
                  </a:ext>
                </a:extLst>
              </a:tr>
              <a:tr h="4254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б) трудоспособные граждане, занятые в домашнем личном хозяйстве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2085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4815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228659"/>
                  </a:ext>
                </a:extLst>
              </a:tr>
              <a:tr h="444753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2597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Реальный резерв незанятого трудоспособного населения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3250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1550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270510"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1700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4867808"/>
                  </a:ext>
                </a:extLst>
              </a:tr>
              <a:tr h="818742">
                <a:tc rowSpan="6"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2597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Зарегистрированных в службе занятости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4502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отчетный период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3841621"/>
                  </a:ext>
                </a:extLst>
              </a:tr>
              <a:tr h="3391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indent="-107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из них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-107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квартал 2022г.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861708"/>
                  </a:ext>
                </a:extLst>
              </a:tr>
              <a:tr h="270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а)присвоен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статус безработного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периода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3473107"/>
                  </a:ext>
                </a:extLst>
              </a:tr>
              <a:tr h="3187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indent="-635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квартал 2022г.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099179"/>
                  </a:ext>
                </a:extLst>
              </a:tr>
              <a:tr h="3401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10795" indent="-1079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б) назначено пособие по безработице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0795" indent="-107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конец отчетного периода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236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110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3958869"/>
                  </a:ext>
                </a:extLst>
              </a:tr>
              <a:tr h="30541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0795" indent="-107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за 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</a:t>
                      </a: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квартал 2022г.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297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128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169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7902217"/>
                  </a:ext>
                </a:extLst>
              </a:tr>
              <a:tr h="256140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4502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Вакантные рабочие места на 01.01.2023г.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44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19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2553045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indent="45021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4502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Молодёжь (общая численность по МО)16 - 29 лет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7201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2901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3143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654126"/>
                  </a:ext>
                </a:extLst>
              </a:tr>
              <a:tr h="448099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45021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Лица предпенсионного возраста (муж. 62-64 лет, жен. 57-59 лет)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1486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821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14778320"/>
                  </a:ext>
                </a:extLst>
              </a:tr>
              <a:tr h="320071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12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15240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общей безработицы, % 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11,5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2190122"/>
                  </a:ext>
                </a:extLst>
              </a:tr>
              <a:tr h="749123"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13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10795" indent="-107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Уровень регистрируемой безработицы, %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10795" indent="-10795" algn="just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 01.01.2023г.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1,5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6630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178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692696"/>
          </a:xfrm>
        </p:spPr>
        <p:txBody>
          <a:bodyPr>
            <a:normAutofit/>
          </a:bodyPr>
          <a:lstStyle/>
          <a:p>
            <a:r>
              <a:rPr lang="en-US" sz="3200" dirty="0"/>
              <a:t>SW</a:t>
            </a:r>
            <a:r>
              <a:rPr lang="en-US" sz="3200" dirty="0"/>
              <a:t>O</a:t>
            </a:r>
            <a:r>
              <a:rPr lang="en-US" sz="3200" dirty="0"/>
              <a:t>T </a:t>
            </a:r>
            <a:r>
              <a:rPr lang="ru-RU" sz="3200" dirty="0"/>
              <a:t>Анализ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9701602"/>
              </p:ext>
            </p:extLst>
          </p:nvPr>
        </p:nvGraphicFramePr>
        <p:xfrm>
          <a:off x="0" y="620689"/>
          <a:ext cx="12192000" cy="623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2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0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17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205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26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Региональное направление конкуренции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Сильные стороны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Слабые стороны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Возможности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Угрозы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46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Рынки сбыта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1.Близость к рынкам соседнего региона (1);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2.Развитой потребительский рынок (3);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3.Наличие устойчивого спроса на производимую продукцию сельского хозяйства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4.Энергично развивается розничная торговля (3);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5.Наличие возможностей для сбыта продукции сельского хозяйства на внутреннем рынке района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6.Устойчивый спрос на строительные материалы (3);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7.В районе оказываются все базовые услуги (2);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8.Район один из лидеров по производству фруктов и овощей (4).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1.Удаленность от рынков г. Владикавказ для мелких производителей (2);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2.Незначительное число субъектов малого предпринимательства ориентированных на оказание бытовых и прочих услуг населению малочисленных населенных пунктов (3);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3.Отсутсвие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системы закупа сельхозпродукции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.Низкая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платежеспособность населения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.Низкая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емкость внутреннего рынка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.Удаленность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от крупных поставщиков и оптовых рынков товаров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.Низкие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закупочные цены на растениеводческую и животноводческую продукцию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.Отсутствие </a:t>
                      </a: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мощностей для переработки продукции сельского хозяйства (4).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1.Увеличение мощностей по переработке продукции сельского хозяйства за счет действующих предприятий и планируемых к строительству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2.Расширение поставок произведенной сельхозпродукции в другие регионы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3.Развитие в регионе сферы туризма и ее интеграция с действующими отраслями района. Обслуживание туристов дает новые рабочие места и является источником дохода для местного населения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4.Рост реальных доходов населения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5.Развитие придорожного сервиса на федеральной автотрассе М-29 «Кавказ» (3).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1.Нестабильность цен на сельхозпродукцию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2.Ввоз более дешевой импортной продукции из-за пределов Республики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3.Отсутствие цивилизованного рынка не обеспечивает принципы здоровой конкуренции (4);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4.Усиление глобальной и межрегиональной конкуренции на агропродовольственном рынке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5.Увеличение численности малообеспеченных слоев населения </a:t>
                      </a:r>
                      <a:r>
                        <a:rPr lang="ru-RU" sz="1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6.Вывоз денежной наличности за пределы района с целью приобретения товаров, оказания услуг (4).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85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873312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5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46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070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3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Институты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1.Привлечение населения в программу развития ЛПХ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2.Доля субъектов малого предпринимательства в общем объеме продукции и услуг более 70%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3.Наличие земельных участков различного назначения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4.Наличие инвестиционных площадок для привлечения инвесторов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5.Открытость местной власти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1.Отсутствие действующих промышленных предприятий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2.Отсутствие кооперации среди предпринимателей и малых предприятий для развития бизнеса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3.Недостаточный объем поддержки субъектов МСП за счет средств местного бюджета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4.Низкая предпринимательская активность населения в отдельных сферах, в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т.ч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 в сфере ЖКХ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5.Наличие экономически мощных конкурентов из других регионов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6.Достаточно высокий уровень теневой экономики и неформальной занятости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7.Убыточность организаций коммунального комплекса (5);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8.Низкие темпы развития малого предпринимательства (4);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9.Неразвитость использования современных рыночных систем управления, организации труда, ресурсосбережения (4);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10.Недостаточный уровень использования современных технологий препятствует наращиванию конкурентных преимуществ производимой продукции, в первую очередь цены (4).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1.Проведение технического и технологического перевооружения сельхозпредприятий с использованием кредитных и лизинговых механизмов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2.модернизация объектов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ЖКХ;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3.Участие в федеральных и республиканских программах развития малого предпринимательства (4);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4.Увеличение выпуска промышленной продукции (5).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1.Усиление конкуренции, сужающей возможности предприятий района по привлечению инвестиций и расширению рынков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сбыта;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2.Значительная зависимость  промышленной отрасли от деятельности и тарифов естественных монополий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3.Высокие цены на ГСМ, технику и запасные части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4.Ухудшение финансового состояния мелких предприятий района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5.Снижение рентабельности сельхозпродукции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6.Низкий уровень собственных доходов местного бюджета не позволяет проводить поддержку товаропроизводителей района, снижает возможности по </a:t>
                      </a:r>
                      <a:r>
                        <a:rPr lang="ru-RU" sz="120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софинансированию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перспективных инвестиционных проектов </a:t>
                      </a:r>
                      <a:r>
                        <a:rPr lang="ru-RU" sz="12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6.Труднопрогнозируемая политика хозяйствующих субъектов находящихся на территории района в отношении перспектив развития (4).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79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4687196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76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5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7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32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2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Человеческий капитал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1.Достаточно высокий образовательный и культурный уровень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2.Наличие свободной рабочей силы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3.Материальная база для подготовки кадров высокой квалификации, 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высококвалифицированных рабочих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4.Высокая доля молодежи в структуре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5.Развитость личных подсобных хозяйств населения (3).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1.Наличие миграции трудоспособного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2.Общий низкий уровень доходов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3.Низкая заработная плата в отрасли сельское хозяйство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4.Система подготовки трудовых ресурсов </a:t>
                      </a:r>
                      <a:r>
                        <a:rPr lang="ru-RU" sz="1200" dirty="0" err="1">
                          <a:effectLst/>
                        </a:rPr>
                        <a:t>несбалансированна</a:t>
                      </a:r>
                      <a:r>
                        <a:rPr lang="ru-RU" sz="1200" dirty="0">
                          <a:effectLst/>
                        </a:rPr>
                        <a:t> с потребностями рынка труда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5.Низкая предпринимательская активность населения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6.Отсутствие достаточного количества рабочих мест (4).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1.Участие в федеральных и региональных программах и проектах по развитию территории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2.Создание условий для закрепления молодежи в районе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3.Содействие </a:t>
                      </a:r>
                      <a:r>
                        <a:rPr lang="ru-RU" sz="1200" dirty="0" err="1">
                          <a:effectLst/>
                        </a:rPr>
                        <a:t>самозанятости</a:t>
                      </a:r>
                      <a:r>
                        <a:rPr lang="ru-RU" sz="1200" dirty="0">
                          <a:effectLst/>
                        </a:rPr>
                        <a:t> населения (3).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1.Сохранение негативных демографических тенденций которые в перспективе приведут к росту дефицита трудовых ресурсов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2.Снижение качества человеческого капитала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3.Отток высококвалифицированных кадров за пределы района (4).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4.Низкая престижность рабочих профессий (5).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5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Информация и технологии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1.Высокий потенциал развития АПК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2.Освоение современных сельхоз технологий (4).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3.Возможность привлечения краткосрочных и долгосрочных кредитов и лизинговых механизмов (3).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1.Низкий темп технического перевооружения производств, обновления оборудования и совершенствования технологических процессов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2.Низкий уровень использования энергосберегающих технологий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3.Недостаточно эффективное использование сельхозугодий, истощение почв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3.Отсутствие четко выраженной стратегии развития предприятия, непоследовательность в ее реализации (4).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1.Имеются резервы повышения урожайности и валовых сборов в растениеводстве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2.Развитие тепличного хозяйства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3.Закладка садов интенсивного типа (4).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1.Нарушение </a:t>
                      </a:r>
                      <a:r>
                        <a:rPr lang="ru-RU" sz="1200" dirty="0" err="1">
                          <a:effectLst/>
                        </a:rPr>
                        <a:t>сельхозтоваропроизводителями</a:t>
                      </a:r>
                      <a:r>
                        <a:rPr lang="ru-RU" sz="1200" dirty="0">
                          <a:effectLst/>
                        </a:rPr>
                        <a:t> севооборота, влекущее за собой снижение урожайности и плодородия почв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2.Повышенные специфические риски аграрной сферы(погодные условия, перепроизводство отдельных видов продукции) (4).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69" marR="3936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762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9555073"/>
              </p:ext>
            </p:extLst>
          </p:nvPr>
        </p:nvGraphicFramePr>
        <p:xfrm>
          <a:off x="0" y="0"/>
          <a:ext cx="12192001" cy="817562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627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25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832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0072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Природные ресурсы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1.Наличие больших площадей плодородных земель, пригодных для сельскохозяйственного производства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2.Наличие запасов нерудных, инертных материалов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3.Обеспеченность водными ресурсами, подземными источниками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4.Наличие лесных ресурсов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5.Благоприятный климат и экология (3).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1.Отсутствие запасов ценных природных ресурсов (2);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2.Слабое и неэффективное освоение запасов сырьевых ресурсов (4).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1.Организация производства кирпича и щебня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2.Развитие продукции лесохозяйственного комплекса (3).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1.Истощение невозобновляемых природных ресурсов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2.Ухудщение экологической ситуации (3).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0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Реальный капитал</a:t>
                      </a:r>
                      <a:endParaRPr lang="ru-RU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1.Рост производственных мощностей и их модернизация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2.Наличие инженерной инфраструктуры: (5)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Обеспеченность: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-водоснабжение-100%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-газоснабжение-100%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-электроснабжение-100%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-электросвязь-100% 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1.Низкий уровень использования мощностей и загрузки оборудования на промышленных предприятиях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2.Низкий темп перевооружения производств, обновления оборудования и совершенствования технологических процессов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3.Высокие цены на потребляемые энергоресурсы, приводящие к возрастанию затрат на производимую продукцию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4.Недостаток высококвалифицированных кадров основных рабочих профессий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5.Недостаток собственных оборотных средств в отдельных отраслях экономики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6.Отсутствие на территории района крупных и средних промышленных предприятий и производств (точки роста)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7.Отсутствие кооперации среди сельхозпроизводителей и вертикально интегрированных структур (4).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1.Реализация крупных инвестиционных проектов по переработке сельхозпродукции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2.Модернизация аграрной отрасли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3.Строительство фруктов и овощехранилищ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4.Развитие сети мини-МТС (4).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1.Низкие темпы модернизации производств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2.Увеличение цен на сырье, материалы, оборудование, технику и технологии в связи с инфляционными изменениями (3).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9527" marR="2952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05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561782"/>
              </p:ext>
            </p:extLst>
          </p:nvPr>
        </p:nvGraphicFramePr>
        <p:xfrm>
          <a:off x="-1" y="0"/>
          <a:ext cx="12192000" cy="685799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4501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36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0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57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Финансовый капитал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4" marR="52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1.Наличие </a:t>
                      </a:r>
                      <a:r>
                        <a:rPr lang="ru-RU" sz="1200" dirty="0">
                          <a:effectLst/>
                        </a:rPr>
                        <a:t>банков на территории района, готовых кредитовать бизнес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ru-RU" sz="1200" dirty="0" smtClean="0">
                          <a:effectLst/>
                        </a:rPr>
                        <a:t>.Наличие </a:t>
                      </a:r>
                      <a:r>
                        <a:rPr lang="ru-RU" sz="1200" dirty="0">
                          <a:effectLst/>
                        </a:rPr>
                        <a:t>стабильного источника доходов местного бюджета в виде арендной платы за землю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3.Выгодное </a:t>
                      </a:r>
                      <a:r>
                        <a:rPr lang="ru-RU" sz="1200" dirty="0">
                          <a:effectLst/>
                        </a:rPr>
                        <a:t>географическое положение, хорошо развита транспортная инфраструктура(федеральная автодорога, железная дорога)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</a:t>
                      </a:r>
                      <a:r>
                        <a:rPr lang="ru-RU" sz="1200" dirty="0" smtClean="0">
                          <a:effectLst/>
                        </a:rPr>
                        <a:t>.Наличие </a:t>
                      </a:r>
                      <a:r>
                        <a:rPr lang="ru-RU" sz="1200" dirty="0">
                          <a:effectLst/>
                        </a:rPr>
                        <a:t>инженерной инфраструктуры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6.Открытость местной власти (5).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4" marR="52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1.Строительство и ввод жилья осуществляется за счет средств населения. Малые объемы строительства жилья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2.Высокая степень износа коммунальной инфраструктуры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3.Слабая финансовая обеспеченность и высокая </a:t>
                      </a:r>
                      <a:r>
                        <a:rPr lang="ru-RU" sz="1200" dirty="0" err="1">
                          <a:effectLst/>
                        </a:rPr>
                        <a:t>дотационность</a:t>
                      </a:r>
                      <a:r>
                        <a:rPr lang="ru-RU" sz="1200" dirty="0">
                          <a:effectLst/>
                        </a:rPr>
                        <a:t> районного бюджета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4.Низкая инвестиционная привлекательность региона (5);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5.Неразвитость строительной индустрии (3);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6.Отсутствие практики привлечения внешних инвесторов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7.Не определены стратегические направления инвестирования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8.Значительная дифференциация поселений по уровню социально-экономического развития и получению собственных бюджетных доходов 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4" marR="52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1.Привлечение инвестиций, создание новых производств с регистрацией предприятия на территории района 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2.Создание привлекательного инвестиционного климата в регионе 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3.Развитие механизмов государственно-частного и </a:t>
                      </a:r>
                      <a:r>
                        <a:rPr lang="ru-RU" sz="1200" dirty="0" err="1">
                          <a:effectLst/>
                        </a:rPr>
                        <a:t>муниципально</a:t>
                      </a:r>
                      <a:r>
                        <a:rPr lang="ru-RU" sz="1200" dirty="0">
                          <a:effectLst/>
                        </a:rPr>
                        <a:t>-частного партнерства 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4.Реализация на территории района инвестиционных проектов в рамках программы СЭР Кировского района 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5.Формирование доходной политики, обеспечивающей рост налогового и неналогового потенциала, эффективное использование муниципального имущества (4);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6.Вывод сокрытых денежных доходов, в </a:t>
                      </a:r>
                      <a:r>
                        <a:rPr lang="ru-RU" sz="1200" dirty="0" err="1">
                          <a:effectLst/>
                        </a:rPr>
                        <a:t>т.ч</a:t>
                      </a:r>
                      <a:r>
                        <a:rPr lang="ru-RU" sz="1200" dirty="0">
                          <a:effectLst/>
                        </a:rPr>
                        <a:t>. заработной платы из «тени» </a:t>
                      </a:r>
                      <a:r>
                        <a:rPr lang="ru-RU" sz="1200" dirty="0" smtClean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4" marR="5294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1.Снижение инвестиционной активности в связи с мировыми тенденциями 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2.Сокращение налоговой базы внешними инвесторами </a:t>
                      </a:r>
                      <a:r>
                        <a:rPr lang="ru-RU" sz="1200" dirty="0" smtClean="0">
                          <a:effectLst/>
                        </a:rPr>
                        <a:t>;</a:t>
                      </a:r>
                      <a:endParaRPr lang="ru-RU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3.Наличие инвестиционных рисков связанных с </a:t>
                      </a:r>
                      <a:r>
                        <a:rPr lang="ru-RU" sz="1200" dirty="0" err="1">
                          <a:effectLst/>
                        </a:rPr>
                        <a:t>санкционной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smtClean="0">
                          <a:effectLst/>
                        </a:rPr>
                        <a:t>политикой.</a:t>
                      </a: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944" marR="5294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71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Промышленность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200" y="1340768"/>
            <a:ext cx="8229600" cy="4968592"/>
          </a:xfrm>
        </p:spPr>
        <p:txBody>
          <a:bodyPr/>
          <a:lstStyle/>
          <a:p>
            <a:r>
              <a:rPr lang="ru-RU" dirty="0" smtClean="0"/>
              <a:t>Объем промышленности в ВМП составляет 325 млн рублей.</a:t>
            </a:r>
          </a:p>
          <a:p>
            <a:r>
              <a:rPr lang="ru-RU" dirty="0" smtClean="0"/>
              <a:t>Приоритетными направлениями для развития промышлености являются: </a:t>
            </a:r>
          </a:p>
          <a:p>
            <a:r>
              <a:rPr lang="ru-RU" dirty="0" smtClean="0"/>
              <a:t>производство строительных материалов;</a:t>
            </a:r>
          </a:p>
          <a:p>
            <a:r>
              <a:rPr lang="ru-RU" dirty="0"/>
              <a:t>с</a:t>
            </a:r>
            <a:r>
              <a:rPr lang="ru-RU" dirty="0" smtClean="0"/>
              <a:t>оздание новых и расширение </a:t>
            </a:r>
            <a:r>
              <a:rPr lang="ru-RU" dirty="0"/>
              <a:t>действующих производств по переработке продукции сельского </a:t>
            </a:r>
            <a:r>
              <a:rPr lang="ru-RU" dirty="0" smtClean="0"/>
              <a:t>хозяйства;</a:t>
            </a:r>
          </a:p>
          <a:p>
            <a:r>
              <a:rPr lang="ru-RU" dirty="0" smtClean="0"/>
              <a:t>Развитие промышленной </a:t>
            </a:r>
            <a:r>
              <a:rPr lang="ru-RU" dirty="0"/>
              <a:t>продукции лесохозяйственного комплекса </a:t>
            </a:r>
          </a:p>
        </p:txBody>
      </p:sp>
    </p:spTree>
    <p:extLst>
      <p:ext uri="{BB962C8B-B14F-4D97-AF65-F5344CB8AC3E}">
        <p14:creationId xmlns:p14="http://schemas.microsoft.com/office/powerpoint/2010/main" val="19641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8251923"/>
              </p:ext>
            </p:extLst>
          </p:nvPr>
        </p:nvGraphicFramePr>
        <p:xfrm>
          <a:off x="0" y="-1"/>
          <a:ext cx="12192000" cy="6858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4224">
                <a:tc>
                  <a:txBody>
                    <a:bodyPr/>
                    <a:lstStyle/>
                    <a:p>
                      <a:r>
                        <a:rPr lang="ru-RU" dirty="0" smtClean="0"/>
                        <a:t>Проблемы отрасли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План развития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608"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Отсутствие инвестиций в отрасль</a:t>
                      </a:r>
                    </a:p>
                    <a:p>
                      <a:r>
                        <a:rPr lang="ru-RU" dirty="0" smtClean="0"/>
                        <a:t>Не конкурентоспособное качество продукции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Освоение новых производств на базе существующих простаивающих предприятий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3736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резерва квалифицированных кадров рабочих специальностей, особенно в сельских районах</a:t>
                      </a:r>
                    </a:p>
                    <a:p>
                      <a:r>
                        <a:rPr lang="ru-RU" dirty="0" smtClean="0"/>
                        <a:t>Нерентабельность производства, связанная с высокими тарифами на энергоресурсы и сырьё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Использование  высококачественной сырьевой базы находящейся на территории района для производства строительных материалов первого цикла строительства (кирпич, бетонные и железобетонные изделия, щебня, гравия, строительного песка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92608">
                <a:tc>
                  <a:txBody>
                    <a:bodyPr/>
                    <a:lstStyle/>
                    <a:p>
                      <a:r>
                        <a:rPr lang="ru-RU" dirty="0" smtClean="0"/>
                        <a:t>Трудности</a:t>
                      </a:r>
                      <a:r>
                        <a:rPr lang="ru-RU" baseline="0" dirty="0" smtClean="0"/>
                        <a:t> в получении долгосрочных кредитов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Развитие механизмов государственно-частного и </a:t>
                      </a:r>
                      <a:r>
                        <a:rPr lang="ru-RU" dirty="0" err="1" smtClean="0"/>
                        <a:t>муниципально</a:t>
                      </a:r>
                      <a:r>
                        <a:rPr lang="ru-RU" dirty="0" smtClean="0"/>
                        <a:t>-частного партнерства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4825">
                <a:tc>
                  <a:txBody>
                    <a:bodyPr/>
                    <a:lstStyle/>
                    <a:p>
                      <a:r>
                        <a:rPr lang="ru-RU" dirty="0" smtClean="0"/>
                        <a:t>Отсутствие современной материально техническо</a:t>
                      </a:r>
                      <a:r>
                        <a:rPr lang="ru-RU" baseline="0" dirty="0" smtClean="0"/>
                        <a:t>й базы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Создание «точек роста» на базе наиболее перспективных</a:t>
                      </a:r>
                      <a:r>
                        <a:rPr lang="ru-RU" baseline="0" dirty="0" smtClean="0"/>
                        <a:t> предприятий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27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312024" y="404664"/>
            <a:ext cx="4248472" cy="6264696"/>
          </a:xfrm>
        </p:spPr>
        <p:txBody>
          <a:bodyPr>
            <a:normAutofit fontScale="47500" lnSpcReduction="20000"/>
          </a:bodyPr>
          <a:lstStyle/>
          <a:p>
            <a:r>
              <a:rPr lang="ru-RU" sz="4400" dirty="0"/>
              <a:t>Кировский район – муниципальный район в составе Республики Северная Осетия-Алания. Район расположен в северо-западной части Республики Северная Осетия-Алания на границе с Кабардино-Балкарской Республикой. Численность населения муниципального образования составляет 27328 человек. Центр муниципального образования расположен в 70 км от регионального центра.</a:t>
            </a:r>
          </a:p>
          <a:p>
            <a:r>
              <a:rPr lang="ru-RU" sz="4400" dirty="0"/>
              <a:t>В состав муниципального образования входит 7 сельских поселений.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Users\Рустам\Documents\ReceivedFiles\Элла Плиева\Монумент защитникам Эльхотовских ворот 1975 г., расположен юго-восточнее с.Эльхотово, по автодороге «Кавказ». Авторы скульптор Б.А.Тотиев, архитектор З.Г. Казбеко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3" y="332656"/>
            <a:ext cx="5306989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78" y="3645024"/>
            <a:ext cx="5063032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7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Торговля, общественное питание, сфера услуг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981200" y="1484784"/>
            <a:ext cx="8229600" cy="4824576"/>
          </a:xfrm>
        </p:spPr>
        <p:txBody>
          <a:bodyPr>
            <a:normAutofit/>
          </a:bodyPr>
          <a:lstStyle/>
          <a:p>
            <a:r>
              <a:rPr lang="ru-RU" dirty="0" smtClean="0"/>
              <a:t>Объем </a:t>
            </a:r>
            <a:r>
              <a:rPr lang="ru-RU" dirty="0"/>
              <a:t>торговли общественного питания и </a:t>
            </a:r>
            <a:r>
              <a:rPr lang="ru-RU" dirty="0" smtClean="0"/>
              <a:t>сферы </a:t>
            </a:r>
            <a:r>
              <a:rPr lang="ru-RU" dirty="0"/>
              <a:t>услуг в ВМП составляет 660 </a:t>
            </a:r>
            <a:r>
              <a:rPr lang="ru-RU" dirty="0" smtClean="0"/>
              <a:t>млн. рублей</a:t>
            </a:r>
            <a:endParaRPr lang="ru-RU" dirty="0"/>
          </a:p>
          <a:p>
            <a:r>
              <a:rPr lang="ru-RU" dirty="0"/>
              <a:t>Торговая площадь стационарных объектов по району составляет 5845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сферу услуг, общественного питания и торговли входит 144 объекта  </a:t>
            </a:r>
            <a:endParaRPr lang="ru-RU" dirty="0"/>
          </a:p>
          <a:p>
            <a:pPr marL="137160" indent="0">
              <a:buNone/>
            </a:pP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32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412001"/>
              </p:ext>
            </p:extLst>
          </p:nvPr>
        </p:nvGraphicFramePr>
        <p:xfrm>
          <a:off x="1775520" y="692696"/>
          <a:ext cx="42588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7837"/>
              </p:ext>
            </p:extLst>
          </p:nvPr>
        </p:nvGraphicFramePr>
        <p:xfrm>
          <a:off x="6312024" y="836712"/>
          <a:ext cx="410445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70630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188640"/>
            <a:ext cx="8229600" cy="994122"/>
          </a:xfrm>
        </p:spPr>
        <p:txBody>
          <a:bodyPr/>
          <a:lstStyle/>
          <a:p>
            <a:r>
              <a:rPr lang="ru-RU" dirty="0" smtClean="0"/>
              <a:t>Руководство района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727848" y="1696754"/>
            <a:ext cx="5544616" cy="4752529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Накусов Борис Дагкоевич - Глава муниципального образования Кировский район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137160" indent="0">
              <a:buNone/>
            </a:pPr>
            <a:r>
              <a:rPr lang="ru-RU" dirty="0" smtClean="0"/>
              <a:t>Батяев Казбек Изатбекович - Глава администрации местного самоуправления муниципального образования Кировский район </a:t>
            </a:r>
            <a:endParaRPr lang="ru-RU" dirty="0"/>
          </a:p>
        </p:txBody>
      </p:sp>
      <p:pic>
        <p:nvPicPr>
          <p:cNvPr id="3075" name="Picture 3" descr="C:\Users\Рустам\Desktop\Глава муниципального образования Кировский район РСО-Алания Накусов Борис Дагкоевич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020" y="1052736"/>
            <a:ext cx="2715804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устам\Desktop\Батяев Казбек Изатбекович. Глава АМС МО Кировский район РСО-Алания.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3933056"/>
            <a:ext cx="273630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913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Территория 40863,01 га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•</a:t>
            </a:r>
            <a:r>
              <a:rPr lang="ru-RU" dirty="0"/>
              <a:t>	земли сельскохозяйственного назначения 23962 га</a:t>
            </a:r>
          </a:p>
          <a:p>
            <a:r>
              <a:rPr lang="ru-RU" dirty="0"/>
              <a:t>•	земли лесного фонда 10811 га</a:t>
            </a:r>
          </a:p>
          <a:p>
            <a:r>
              <a:rPr lang="ru-RU" dirty="0"/>
              <a:t>•	земли водного фонда 252 га</a:t>
            </a:r>
          </a:p>
          <a:p>
            <a:r>
              <a:rPr lang="ru-RU" dirty="0"/>
              <a:t>•	земли запаса 251га</a:t>
            </a:r>
          </a:p>
          <a:p>
            <a:r>
              <a:rPr lang="ru-RU" dirty="0"/>
              <a:t>•	земли поселений 5168 га</a:t>
            </a:r>
          </a:p>
          <a:p>
            <a:r>
              <a:rPr lang="ru-RU" dirty="0"/>
              <a:t>•	земли промышленности, транспорта и иного назначения </a:t>
            </a:r>
            <a:r>
              <a:rPr lang="ru-RU" dirty="0" smtClean="0"/>
              <a:t>  	542 </a:t>
            </a:r>
            <a:r>
              <a:rPr lang="ru-RU" dirty="0"/>
              <a:t>га, </a:t>
            </a:r>
          </a:p>
          <a:p>
            <a:r>
              <a:rPr lang="ru-RU" dirty="0"/>
              <a:t>•	земли особо охраняемых территорий и объектов 88га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278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образования Кировского района</a:t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6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647494"/>
              </p:ext>
            </p:extLst>
          </p:nvPr>
        </p:nvGraphicFramePr>
        <p:xfrm>
          <a:off x="1981200" y="1600203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085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66088145"/>
              </p:ext>
            </p:extLst>
          </p:nvPr>
        </p:nvGraphicFramePr>
        <p:xfrm>
          <a:off x="16627" y="908720"/>
          <a:ext cx="12204650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1838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47528" y="404664"/>
            <a:ext cx="8352928" cy="115212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Аграрный сектор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6429749"/>
              </p:ext>
            </p:extLst>
          </p:nvPr>
        </p:nvGraphicFramePr>
        <p:xfrm>
          <a:off x="1991544" y="1844827"/>
          <a:ext cx="8219256" cy="4463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3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/>
          </p:nvPr>
        </p:nvGraphicFramePr>
        <p:xfrm>
          <a:off x="804728" y="1338621"/>
          <a:ext cx="10451896" cy="4964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84593" y="152401"/>
            <a:ext cx="9455124" cy="11862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аграрном секторе</a:t>
            </a:r>
            <a:endParaRPr lang="ru-RU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Инвестиции в аграрном секторе</a:t>
            </a:r>
            <a:endParaRPr lang="ru-RU" dirty="0"/>
          </a:p>
        </p:txBody>
      </p:sp>
      <p:graphicFrame>
        <p:nvGraphicFramePr>
          <p:cNvPr id="4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158923"/>
              </p:ext>
            </p:extLst>
          </p:nvPr>
        </p:nvGraphicFramePr>
        <p:xfrm>
          <a:off x="609600" y="1600200"/>
          <a:ext cx="109728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43003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Бумажная">
    <a:maj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onstantia"/>
      <a:ea typeface=""/>
      <a:cs typeface=""/>
      <a:font script="Jpan" typeface="HG明朝E"/>
      <a:font script="Hang" typeface="궁서"/>
      <a:font script="Hans" typeface="华文新魏"/>
      <a:font script="Hant" typeface="標楷體"/>
      <a:font script="Arab" typeface="Times New Roman"/>
      <a:font script="Hebr" typeface="Times New Roman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Городская">
    <a:fillStyleLst>
      <a:solidFill>
        <a:schemeClr val="phClr"/>
      </a:solidFill>
      <a:gradFill rotWithShape="1">
        <a:gsLst>
          <a:gs pos="0">
            <a:schemeClr val="phClr">
              <a:tint val="1000"/>
              <a:satMod val="255000"/>
            </a:schemeClr>
          </a:gs>
          <a:gs pos="55000">
            <a:schemeClr val="phClr">
              <a:tint val="12000"/>
              <a:satMod val="255000"/>
            </a:schemeClr>
          </a:gs>
          <a:gs pos="100000">
            <a:schemeClr val="phClr">
              <a:tint val="45000"/>
              <a:satMod val="250000"/>
            </a:schemeClr>
          </a:gs>
        </a:gsLst>
        <a:path path="circle">
          <a:fillToRect l="-40000" t="-90000" r="140000" b="190000"/>
        </a:path>
      </a:gradFill>
      <a:gradFill rotWithShape="1">
        <a:gsLst>
          <a:gs pos="0">
            <a:schemeClr val="phClr">
              <a:tint val="43000"/>
              <a:satMod val="165000"/>
            </a:schemeClr>
          </a:gs>
          <a:gs pos="55000">
            <a:schemeClr val="phClr">
              <a:tint val="83000"/>
              <a:satMod val="155000"/>
            </a:schemeClr>
          </a:gs>
          <a:gs pos="100000">
            <a:schemeClr val="phClr">
              <a:shade val="85000"/>
            </a:schemeClr>
          </a:gs>
        </a:gsLst>
        <a:path path="circle">
          <a:fillToRect l="-40000" t="-90000" r="140000" b="19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3175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51500" dist="25400" dir="5400000" rotWithShape="0">
            <a:srgbClr val="000000">
              <a:alpha val="40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phClr">
              <a:satMod val="115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55000"/>
              <a:alpha val="20000"/>
            </a:schemeClr>
            <a:schemeClr val="phClr">
              <a:tint val="40000"/>
              <a:shade val="90000"/>
              <a:satMod val="60000"/>
              <a:alpha val="20000"/>
            </a:schemeClr>
          </a:duotone>
        </a:blip>
        <a:tile tx="0" ty="0" sx="58000" sy="38000" flip="none" algn="tl"/>
      </a:blipFill>
      <a:blipFill>
        <a:blip xmlns:r="http://schemas.openxmlformats.org/officeDocument/2006/relationships" r:embed="rId2">
          <a:duotone>
            <a:schemeClr val="phClr">
              <a:shade val="12000"/>
              <a:satMod val="240000"/>
            </a:schemeClr>
            <a:schemeClr val="phClr">
              <a:tint val="6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1846</TotalTime>
  <Words>2178</Words>
  <Application>Microsoft Office PowerPoint</Application>
  <PresentationFormat>Широкоэкранный</PresentationFormat>
  <Paragraphs>385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Модель экономического развития муниципального образования Кировский район</vt:lpstr>
      <vt:lpstr>Презентация PowerPoint</vt:lpstr>
      <vt:lpstr>Руководство района</vt:lpstr>
      <vt:lpstr>Территория 40863,01 га </vt:lpstr>
      <vt:lpstr>Система образования Кировского района </vt:lpstr>
      <vt:lpstr>Презентация PowerPoint</vt:lpstr>
      <vt:lpstr> </vt:lpstr>
      <vt:lpstr>Инвестиции в аграрном секторе</vt:lpstr>
      <vt:lpstr>Инвестиции в аграрном секторе</vt:lpstr>
      <vt:lpstr>Презентация PowerPoint</vt:lpstr>
      <vt:lpstr>Уровень жизни населения Труд и занятость </vt:lpstr>
      <vt:lpstr>Презентация PowerPoint</vt:lpstr>
      <vt:lpstr>SWOT Анализ</vt:lpstr>
      <vt:lpstr>Презентация PowerPoint</vt:lpstr>
      <vt:lpstr>Презентация PowerPoint</vt:lpstr>
      <vt:lpstr>Презентация PowerPoint</vt:lpstr>
      <vt:lpstr>Презентация PowerPoint</vt:lpstr>
      <vt:lpstr>Промышленность </vt:lpstr>
      <vt:lpstr>Презентация PowerPoint</vt:lpstr>
      <vt:lpstr>Торговля, общественное питание, сфера услуг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Рустам</dc:creator>
  <cp:lastModifiedBy>User</cp:lastModifiedBy>
  <cp:revision>87</cp:revision>
  <cp:lastPrinted>2022-01-24T11:19:05Z</cp:lastPrinted>
  <dcterms:created xsi:type="dcterms:W3CDTF">2021-12-09T06:10:33Z</dcterms:created>
  <dcterms:modified xsi:type="dcterms:W3CDTF">2024-02-01T07:42:57Z</dcterms:modified>
</cp:coreProperties>
</file>