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60" r:id="rId5"/>
    <p:sldId id="259" r:id="rId6"/>
    <p:sldId id="261" r:id="rId7"/>
    <p:sldId id="271" r:id="rId8"/>
  </p:sldIdLst>
  <p:sldSz cx="18288000" cy="10287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Bricolage Grotesque" panose="020B0604020202020204" charset="0"/>
      <p:regular r:id="rId11"/>
    </p:embeddedFont>
    <p:embeddedFont>
      <p:font typeface="Bricolage Grotesque Bold" panose="020B0604020202020204" charset="0"/>
      <p:regular r:id="rId12"/>
    </p:embeddedFont>
    <p:embeddedFont>
      <p:font typeface="Bricolage Grotesque Light" panose="020B0604020202020204" charset="0"/>
      <p:regular r:id="rId13"/>
    </p:embeddedFont>
    <p:embeddedFont>
      <p:font typeface="Bricolage Grotesque Semi-Bold" panose="020B0604020202020204" charset="0"/>
      <p:regular r:id="rId14"/>
    </p:embeddedFont>
    <p:embeddedFont>
      <p:font typeface="Bricolage Grotesque Ultra-Bold" panose="020B0604020202020204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Nunito" pitchFamily="2" charset="-52"/>
      <p:regular r:id="rId20"/>
      <p:bold r:id="rId21"/>
      <p:italic r:id="rId22"/>
      <p:boldItalic r:id="rId23"/>
    </p:embeddedFont>
    <p:embeddedFont>
      <p:font typeface="Segoe UI Black" panose="020B0A02040204020203" pitchFamily="34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9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C5B14-826F-47CF-9B9F-A0547A5DA09A}" v="271" dt="2025-02-21T08:42:50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99B8C-FD38-4261-8019-E50DFBAB57B2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D6958-A93E-4073-A303-F9C1301FC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3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2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7542" cy="10278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351632" y="1943100"/>
            <a:ext cx="8783968" cy="6404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icolage Grotesque Bold" panose="020B0604020202020204" charset="0"/>
                <a:ea typeface="+mj-ea"/>
                <a:cs typeface="+mj-cs"/>
                <a:sym typeface="Bricolage Grotesque Bold"/>
              </a:rPr>
              <a:t>Инвестиционный паспорт Ардонского района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86449" y="5143498"/>
            <a:ext cx="7208536" cy="1258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3000" kern="1200" dirty="0">
              <a:solidFill>
                <a:schemeClr val="tx2"/>
              </a:solidFill>
              <a:latin typeface="+mn-lt"/>
              <a:ea typeface="+mn-ea"/>
              <a:cs typeface="+mn-cs"/>
              <a:sym typeface="Bricolage Grotesque Light"/>
            </a:endParaRPr>
          </a:p>
        </p:txBody>
      </p:sp>
      <p:pic>
        <p:nvPicPr>
          <p:cNvPr id="25" name="Рисунок 24" descr="Пейзаж шоссе контур">
            <a:extLst>
              <a:ext uri="{FF2B5EF4-FFF2-40B4-BE49-F238E27FC236}">
                <a16:creationId xmlns:a16="http://schemas.microsoft.com/office/drawing/2014/main" id="{ACBE510B-377E-ED8B-930B-D18F6BF34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705" y="2722979"/>
            <a:ext cx="6212640" cy="621264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53" name="Group 3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379" y="-8965"/>
            <a:ext cx="9358011" cy="10295969"/>
            <a:chOff x="305" y="-5977"/>
            <a:chExt cx="6238675" cy="686397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7162664" y="8481844"/>
            <a:ext cx="626243" cy="6623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55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 rot="20412897">
            <a:off x="14378440" y="5417366"/>
            <a:ext cx="442741" cy="4818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30"/>
              </a:lnSpc>
            </a:pP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F125BD-E5C3-A34D-069F-906BCEE14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673" y="8688710"/>
            <a:ext cx="8559196" cy="9134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1316890" y="6420736"/>
            <a:ext cx="1051727" cy="11124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3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31910" y="1765972"/>
            <a:ext cx="11674709" cy="3292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06"/>
              </a:lnSpc>
            </a:pPr>
            <a:r>
              <a:rPr lang="ru-RU" sz="12834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Общая</a:t>
            </a:r>
            <a:r>
              <a:rPr lang="ru-RU" sz="12834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ru-RU" sz="12834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характеристика </a:t>
            </a:r>
            <a:endParaRPr lang="en-US" sz="12834" b="1" dirty="0">
              <a:solidFill>
                <a:schemeClr val="bg1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30789" y="7342455"/>
            <a:ext cx="1780386" cy="792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en-US" sz="4823" b="1" spc="-86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31288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1910" y="8132693"/>
            <a:ext cx="2107697" cy="1021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ru-RU" spc="-36" dirty="0">
                <a:solidFill>
                  <a:srgbClr val="323232"/>
                </a:solidFill>
                <a:latin typeface="Nunito" pitchFamily="2" charset="-52"/>
                <a:ea typeface="Calibri" panose="020F0502020204030204" pitchFamily="34" charset="0"/>
                <a:cs typeface="Calibri" panose="020F0502020204030204" pitchFamily="34" charset="0"/>
                <a:sym typeface="Bricolage Grotesque Light"/>
              </a:rPr>
              <a:t>Общая численность населения на</a:t>
            </a:r>
          </a:p>
          <a:p>
            <a:pPr algn="ctr">
              <a:lnSpc>
                <a:spcPts val="2730"/>
              </a:lnSpc>
            </a:pPr>
            <a:r>
              <a:rPr lang="ru-RU" spc="-36" dirty="0">
                <a:solidFill>
                  <a:srgbClr val="323232"/>
                </a:solidFill>
                <a:latin typeface="Nunito" pitchFamily="2" charset="-52"/>
                <a:ea typeface="Calibri" panose="020F0502020204030204" pitchFamily="34" charset="0"/>
                <a:cs typeface="Calibri" panose="020F0502020204030204" pitchFamily="34" charset="0"/>
                <a:sym typeface="Bricolage Grotesque Light"/>
              </a:rPr>
              <a:t>01.01.2024г</a:t>
            </a:r>
            <a:r>
              <a:rPr lang="ru-RU" spc="-36" dirty="0">
                <a:solidFill>
                  <a:srgbClr val="323232"/>
                </a:solidFill>
                <a:latin typeface="Nunito" pitchFamily="2" charset="-52"/>
                <a:ea typeface="Bricolage Grotesque Light"/>
                <a:cs typeface="Bricolage Grotesque Light"/>
                <a:sym typeface="Bricolage Grotesque Light"/>
              </a:rPr>
              <a:t>.</a:t>
            </a:r>
            <a:endParaRPr lang="en-US" spc="-36" dirty="0">
              <a:solidFill>
                <a:srgbClr val="323232"/>
              </a:solidFill>
              <a:latin typeface="Nunito" pitchFamily="2" charset="-52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211223" y="7375949"/>
            <a:ext cx="2414259" cy="791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ru-RU" sz="4823" b="1" spc="-86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37708 га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519191" y="8132693"/>
            <a:ext cx="1561738" cy="329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</a:pPr>
            <a:r>
              <a:rPr lang="ru-RU" sz="2022" spc="-36" dirty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Площадь МО</a:t>
            </a:r>
            <a:endParaRPr lang="en-US" sz="2022" spc="-36" dirty="0">
              <a:solidFill>
                <a:srgbClr val="323232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738778" y="7367380"/>
            <a:ext cx="462072" cy="799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ru-RU" sz="4823" b="1" spc="-86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9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057205" y="8124582"/>
            <a:ext cx="1709487" cy="675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ru-RU" sz="2022" spc="-36" dirty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Населенных пунктов</a:t>
            </a:r>
            <a:endParaRPr lang="en-US" sz="2022" spc="-36" dirty="0">
              <a:solidFill>
                <a:srgbClr val="323232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11399849" y="6636181"/>
            <a:ext cx="885811" cy="885811"/>
          </a:xfrm>
          <a:custGeom>
            <a:avLst/>
            <a:gdLst/>
            <a:ahLst/>
            <a:cxnLst/>
            <a:rect l="l" t="t" r="r" b="b"/>
            <a:pathLst>
              <a:path w="885811" h="885811">
                <a:moveTo>
                  <a:pt x="0" y="0"/>
                </a:moveTo>
                <a:lnTo>
                  <a:pt x="885811" y="0"/>
                </a:lnTo>
                <a:lnTo>
                  <a:pt x="885811" y="885811"/>
                </a:lnTo>
                <a:lnTo>
                  <a:pt x="0" y="885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4C3074B5-2E08-C3AA-3BD6-6F90BD91C434}"/>
              </a:ext>
            </a:extLst>
          </p:cNvPr>
          <p:cNvSpPr/>
          <p:nvPr/>
        </p:nvSpPr>
        <p:spPr>
          <a:xfrm>
            <a:off x="947044" y="6359464"/>
            <a:ext cx="990600" cy="9829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 descr="Группа со сплошной заливкой">
            <a:extLst>
              <a:ext uri="{FF2B5EF4-FFF2-40B4-BE49-F238E27FC236}">
                <a16:creationId xmlns:a16="http://schemas.microsoft.com/office/drawing/2014/main" id="{742F475E-B0EC-94F6-A261-758A81D7F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215" y="6420736"/>
            <a:ext cx="914400" cy="9144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FCB788D-9469-8DC8-DD18-A20D3ED7B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347" y="6353595"/>
            <a:ext cx="993734" cy="981541"/>
          </a:xfrm>
          <a:prstGeom prst="rect">
            <a:avLst/>
          </a:prstGeom>
        </p:spPr>
      </p:pic>
      <p:pic>
        <p:nvPicPr>
          <p:cNvPr id="44" name="Рисунок 43" descr="Карта с кнопкой контур">
            <a:extLst>
              <a:ext uri="{FF2B5EF4-FFF2-40B4-BE49-F238E27FC236}">
                <a16:creationId xmlns:a16="http://schemas.microsoft.com/office/drawing/2014/main" id="{775AC423-E191-91BA-F00B-61B94DB83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3347" y="6340811"/>
            <a:ext cx="914400" cy="914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CC2A733-4DEA-7B1D-A93E-CBDEABB7D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531" y="6388264"/>
            <a:ext cx="993734" cy="981541"/>
          </a:xfrm>
          <a:prstGeom prst="rect">
            <a:avLst/>
          </a:prstGeom>
        </p:spPr>
      </p:pic>
      <p:pic>
        <p:nvPicPr>
          <p:cNvPr id="50" name="Рисунок 49" descr="Город со сплошной заливкой">
            <a:extLst>
              <a:ext uri="{FF2B5EF4-FFF2-40B4-BE49-F238E27FC236}">
                <a16:creationId xmlns:a16="http://schemas.microsoft.com/office/drawing/2014/main" id="{EC943B8D-431C-F7F6-8E92-2470C6227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54748" y="6375594"/>
            <a:ext cx="914400" cy="914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749F511-FD55-03AE-68C6-318A5CA9E9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7667" y="734159"/>
            <a:ext cx="8009310" cy="8989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8E3B4-0AB2-3F03-11BD-470EDBD629AE}"/>
              </a:ext>
            </a:extLst>
          </p:cNvPr>
          <p:cNvSpPr txBox="1"/>
          <p:nvPr/>
        </p:nvSpPr>
        <p:spPr>
          <a:xfrm>
            <a:off x="76200" y="172274"/>
            <a:ext cx="10373156" cy="400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6000"/>
                  </a:scheme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 портал РСО-Алания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6000"/>
                </a:scheme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pic>
        <p:nvPicPr>
          <p:cNvPr id="6" name="Рисунок 5" descr="Маркер">
            <a:extLst>
              <a:ext uri="{FF2B5EF4-FFF2-40B4-BE49-F238E27FC236}">
                <a16:creationId xmlns:a16="http://schemas.microsoft.com/office/drawing/2014/main" id="{BB1C27E3-05DF-44C3-41B3-EC2218124D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435141" y="4549989"/>
            <a:ext cx="1016590" cy="10165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579027" y="591229"/>
            <a:ext cx="7976703" cy="3384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9"/>
              </a:lnSpc>
            </a:pPr>
            <a:r>
              <a:rPr lang="ru-RU" sz="4400" b="1" dirty="0"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Занятость и доходы населения</a:t>
            </a:r>
          </a:p>
          <a:p>
            <a:pPr algn="l">
              <a:lnSpc>
                <a:spcPts val="14399"/>
              </a:lnSpc>
            </a:pPr>
            <a:endParaRPr lang="en-US" sz="4400" b="1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546053" y="2552025"/>
            <a:ext cx="6545447" cy="446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65"/>
              </a:lnSpc>
              <a:spcBef>
                <a:spcPct val="0"/>
              </a:spcBef>
            </a:pPr>
            <a:r>
              <a:rPr lang="ru-RU" sz="2618" b="1" dirty="0">
                <a:solidFill>
                  <a:srgbClr val="323232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Численность занятых по отраслям</a:t>
            </a:r>
            <a:endParaRPr lang="en-US" sz="2618" b="1" dirty="0">
              <a:solidFill>
                <a:srgbClr val="323232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4AECB0C-FCF0-E72D-EA38-51BD904E5028}"/>
              </a:ext>
            </a:extLst>
          </p:cNvPr>
          <p:cNvGrpSpPr/>
          <p:nvPr/>
        </p:nvGrpSpPr>
        <p:grpSpPr>
          <a:xfrm>
            <a:off x="678965" y="3739511"/>
            <a:ext cx="8408830" cy="5908237"/>
            <a:chOff x="8923152" y="3673856"/>
            <a:chExt cx="5568746" cy="5266227"/>
          </a:xfrm>
        </p:grpSpPr>
        <p:sp>
          <p:nvSpPr>
            <p:cNvPr id="6" name="AutoShape 6"/>
            <p:cNvSpPr/>
            <p:nvPr/>
          </p:nvSpPr>
          <p:spPr>
            <a:xfrm>
              <a:off x="8923154" y="4529536"/>
              <a:ext cx="5557430" cy="37535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8923152" y="3673856"/>
              <a:ext cx="5557430" cy="6013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AutoShape 9"/>
            <p:cNvSpPr/>
            <p:nvPr/>
          </p:nvSpPr>
          <p:spPr>
            <a:xfrm>
              <a:off x="8923154" y="5478869"/>
              <a:ext cx="5563996" cy="14600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923153" y="5852613"/>
              <a:ext cx="2681309" cy="293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29"/>
                </a:lnSpc>
                <a:spcBef>
                  <a:spcPct val="0"/>
                </a:spcBef>
              </a:pPr>
              <a:r>
                <a:rPr lang="ru-RU" sz="1400" dirty="0"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Вакантные рабочие места</a:t>
              </a:r>
              <a:endParaRPr lang="en-US" sz="1400" dirty="0"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8923154" y="6428201"/>
              <a:ext cx="5557430" cy="32136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8923154" y="7260334"/>
              <a:ext cx="5557430" cy="32136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1560035" y="3673859"/>
              <a:ext cx="2619" cy="3586475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" name="AutoShape 16"/>
            <p:cNvSpPr/>
            <p:nvPr/>
          </p:nvSpPr>
          <p:spPr>
            <a:xfrm flipH="1">
              <a:off x="14480583" y="3673860"/>
              <a:ext cx="11315" cy="3618608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8923153" y="3954644"/>
              <a:ext cx="2681309" cy="285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9"/>
                </a:lnSpc>
                <a:spcBef>
                  <a:spcPct val="0"/>
                </a:spcBef>
              </a:pPr>
              <a:r>
                <a:rPr lang="ru-RU" sz="1400" dirty="0"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Трудоустроено на вакантные места</a:t>
              </a:r>
              <a:endParaRPr lang="en-US" sz="1400" dirty="0"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2697254" y="3982536"/>
              <a:ext cx="667979" cy="294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r>
                <a:rPr lang="ru-RU" sz="1378" b="1" dirty="0">
                  <a:solidFill>
                    <a:srgbClr val="323232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Bricolage Grotesque Semi-Bold"/>
                  <a:sym typeface="Bricolage Grotesque Semi-Bold"/>
                </a:rPr>
                <a:t>240</a:t>
              </a:r>
              <a:endParaRPr lang="en-US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Bricolage Grotesque Semi-Bold"/>
                <a:sym typeface="Bricolage Grotesque Semi-Bold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923153" y="4903281"/>
              <a:ext cx="2681309" cy="294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9"/>
                </a:lnSpc>
                <a:spcBef>
                  <a:spcPct val="0"/>
                </a:spcBef>
              </a:pPr>
              <a:r>
                <a:rPr lang="ru-RU" sz="1400" dirty="0"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Обратилось в поисках работы</a:t>
              </a:r>
              <a:endParaRPr lang="en-US" sz="1400" dirty="0"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2691812" y="4902558"/>
              <a:ext cx="667979" cy="294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r>
                <a:rPr lang="ru-RU" sz="1378" b="1" dirty="0">
                  <a:solidFill>
                    <a:srgbClr val="323232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778</a:t>
              </a:r>
              <a:endParaRPr lang="en-US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2693287" y="5835443"/>
              <a:ext cx="667979" cy="28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r>
                <a:rPr lang="ru-RU" sz="1378" b="1" dirty="0">
                  <a:solidFill>
                    <a:srgbClr val="323232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104</a:t>
              </a:r>
              <a:endParaRPr lang="en-US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3485535" y="5852682"/>
              <a:ext cx="667979" cy="23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924320" y="6542830"/>
              <a:ext cx="2790679" cy="5958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929"/>
                </a:lnSpc>
                <a:spcBef>
                  <a:spcPct val="0"/>
                </a:spcBef>
              </a:pPr>
              <a:r>
                <a:rPr lang="ru-RU" sz="1400" dirty="0"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Численность безработных граждан на</a:t>
              </a:r>
            </a:p>
            <a:p>
              <a:pPr algn="l">
                <a:lnSpc>
                  <a:spcPts val="1929"/>
                </a:lnSpc>
                <a:spcBef>
                  <a:spcPct val="0"/>
                </a:spcBef>
              </a:pPr>
              <a:r>
                <a:rPr lang="ru-RU" sz="1400" dirty="0"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01.01.2024г.</a:t>
              </a:r>
              <a:endParaRPr lang="en-US" sz="1400" dirty="0"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1922646" y="6745112"/>
              <a:ext cx="2230868" cy="2940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r>
                <a:rPr lang="en-US" sz="1378" b="1" dirty="0">
                  <a:solidFill>
                    <a:srgbClr val="323232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429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923153" y="7751277"/>
              <a:ext cx="2232299" cy="23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endParaRP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2028940" y="8700609"/>
              <a:ext cx="667979" cy="23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Bricolage Grotesque Ultra-Bold"/>
                <a:ea typeface="Bricolage Grotesque Ultra-Bold"/>
                <a:cs typeface="Bricolage Grotesque Ultra-Bold"/>
                <a:sym typeface="Bricolage Grotesque Ultra-Bold"/>
              </a:endParaRP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3485535" y="8700678"/>
              <a:ext cx="667979" cy="23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Bricolage Grotesque Ultra-Bold"/>
                <a:ea typeface="Bricolage Grotesque Ultra-Bold"/>
                <a:cs typeface="Bricolage Grotesque Ultra-Bold"/>
                <a:sym typeface="Bricolage Grotesque Ultra-Bold"/>
              </a:endParaRPr>
            </a:p>
          </p:txBody>
        </p:sp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6DD96669-1E9A-C026-178A-701C8574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637" y="3310959"/>
            <a:ext cx="1103472" cy="1079086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FEB8EEC-F0D5-6164-BC3D-38F194E7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545" y="3411281"/>
            <a:ext cx="896190" cy="896190"/>
          </a:xfrm>
          <a:prstGeom prst="rect">
            <a:avLst/>
          </a:prstGeom>
        </p:spPr>
      </p:pic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058E8236-812D-09E6-597C-045E022A9DB7}"/>
              </a:ext>
            </a:extLst>
          </p:cNvPr>
          <p:cNvGrpSpPr/>
          <p:nvPr/>
        </p:nvGrpSpPr>
        <p:grpSpPr>
          <a:xfrm>
            <a:off x="9867773" y="3497561"/>
            <a:ext cx="7696269" cy="4127827"/>
            <a:chOff x="8923151" y="3673859"/>
            <a:chExt cx="5575310" cy="5266224"/>
          </a:xfrm>
        </p:grpSpPr>
        <p:sp>
          <p:nvSpPr>
            <p:cNvPr id="81" name="AutoShape 6">
              <a:extLst>
                <a:ext uri="{FF2B5EF4-FFF2-40B4-BE49-F238E27FC236}">
                  <a16:creationId xmlns:a16="http://schemas.microsoft.com/office/drawing/2014/main" id="{39C3A2A1-3487-E854-5120-F9B761987983}"/>
                </a:ext>
              </a:extLst>
            </p:cNvPr>
            <p:cNvSpPr/>
            <p:nvPr/>
          </p:nvSpPr>
          <p:spPr>
            <a:xfrm>
              <a:off x="8923154" y="4529536"/>
              <a:ext cx="5557430" cy="37535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AutoShape 7">
              <a:extLst>
                <a:ext uri="{FF2B5EF4-FFF2-40B4-BE49-F238E27FC236}">
                  <a16:creationId xmlns:a16="http://schemas.microsoft.com/office/drawing/2014/main" id="{6630F916-0C2A-FBE5-C64F-2E01A4495B73}"/>
                </a:ext>
              </a:extLst>
            </p:cNvPr>
            <p:cNvSpPr/>
            <p:nvPr/>
          </p:nvSpPr>
          <p:spPr>
            <a:xfrm>
              <a:off x="8923151" y="3679868"/>
              <a:ext cx="5575310" cy="14614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3" name="AutoShape 9">
              <a:extLst>
                <a:ext uri="{FF2B5EF4-FFF2-40B4-BE49-F238E27FC236}">
                  <a16:creationId xmlns:a16="http://schemas.microsoft.com/office/drawing/2014/main" id="{D6B1AE69-AF48-4068-9A4D-9FA55D5E72FD}"/>
                </a:ext>
              </a:extLst>
            </p:cNvPr>
            <p:cNvSpPr/>
            <p:nvPr/>
          </p:nvSpPr>
          <p:spPr>
            <a:xfrm>
              <a:off x="8923154" y="5478869"/>
              <a:ext cx="5563996" cy="14600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TextBox 10">
              <a:extLst>
                <a:ext uri="{FF2B5EF4-FFF2-40B4-BE49-F238E27FC236}">
                  <a16:creationId xmlns:a16="http://schemas.microsoft.com/office/drawing/2014/main" id="{23A7CA93-CDED-FFB6-5B71-E2A5FB99C24A}"/>
                </a:ext>
              </a:extLst>
            </p:cNvPr>
            <p:cNvSpPr txBox="1"/>
            <p:nvPr/>
          </p:nvSpPr>
          <p:spPr>
            <a:xfrm>
              <a:off x="8923154" y="5853477"/>
              <a:ext cx="2681309" cy="277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9"/>
                </a:lnSpc>
                <a:spcBef>
                  <a:spcPct val="0"/>
                </a:spcBef>
              </a:pPr>
              <a:r>
                <a:rPr lang="ru-RU" sz="1200" dirty="0"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Государственные организации и учреждения </a:t>
              </a:r>
              <a:endParaRPr lang="en-US" sz="1200" dirty="0"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85" name="AutoShape 11">
              <a:extLst>
                <a:ext uri="{FF2B5EF4-FFF2-40B4-BE49-F238E27FC236}">
                  <a16:creationId xmlns:a16="http://schemas.microsoft.com/office/drawing/2014/main" id="{D1BF92C8-80EC-BD75-54C9-2274D6BD185F}"/>
                </a:ext>
              </a:extLst>
            </p:cNvPr>
            <p:cNvSpPr/>
            <p:nvPr/>
          </p:nvSpPr>
          <p:spPr>
            <a:xfrm>
              <a:off x="8923154" y="6428201"/>
              <a:ext cx="5557430" cy="32136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AutoShape 12">
              <a:extLst>
                <a:ext uri="{FF2B5EF4-FFF2-40B4-BE49-F238E27FC236}">
                  <a16:creationId xmlns:a16="http://schemas.microsoft.com/office/drawing/2014/main" id="{6E0CE380-E935-E513-541D-D14C391ACD98}"/>
                </a:ext>
              </a:extLst>
            </p:cNvPr>
            <p:cNvSpPr/>
            <p:nvPr/>
          </p:nvSpPr>
          <p:spPr>
            <a:xfrm>
              <a:off x="8923154" y="7260334"/>
              <a:ext cx="5557430" cy="32136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AutoShape 15">
              <a:extLst>
                <a:ext uri="{FF2B5EF4-FFF2-40B4-BE49-F238E27FC236}">
                  <a16:creationId xmlns:a16="http://schemas.microsoft.com/office/drawing/2014/main" id="{20BAB9E6-39E0-EB1D-49FC-137554BFBD56}"/>
                </a:ext>
              </a:extLst>
            </p:cNvPr>
            <p:cNvSpPr/>
            <p:nvPr/>
          </p:nvSpPr>
          <p:spPr>
            <a:xfrm flipH="1">
              <a:off x="11555287" y="3673859"/>
              <a:ext cx="4748" cy="5197200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8" name="AutoShape 16">
              <a:extLst>
                <a:ext uri="{FF2B5EF4-FFF2-40B4-BE49-F238E27FC236}">
                  <a16:creationId xmlns:a16="http://schemas.microsoft.com/office/drawing/2014/main" id="{633513FA-9A26-E5CE-DFD0-412F35096436}"/>
                </a:ext>
              </a:extLst>
            </p:cNvPr>
            <p:cNvSpPr/>
            <p:nvPr/>
          </p:nvSpPr>
          <p:spPr>
            <a:xfrm flipH="1">
              <a:off x="14487149" y="3673860"/>
              <a:ext cx="4748" cy="5197199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9" name="TextBox 30">
              <a:extLst>
                <a:ext uri="{FF2B5EF4-FFF2-40B4-BE49-F238E27FC236}">
                  <a16:creationId xmlns:a16="http://schemas.microsoft.com/office/drawing/2014/main" id="{9C463ABA-5579-BCAF-0800-1BCDA135212D}"/>
                </a:ext>
              </a:extLst>
            </p:cNvPr>
            <p:cNvSpPr txBox="1"/>
            <p:nvPr/>
          </p:nvSpPr>
          <p:spPr>
            <a:xfrm>
              <a:off x="8950082" y="3971349"/>
              <a:ext cx="2681309" cy="294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9"/>
                </a:lnSpc>
                <a:spcBef>
                  <a:spcPct val="0"/>
                </a:spcBef>
              </a:pPr>
              <a:r>
                <a:rPr lang="ru-RU" sz="1400" dirty="0"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Транспорт</a:t>
              </a:r>
              <a:endParaRPr lang="en-US" sz="1400" dirty="0"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90" name="TextBox 31">
              <a:extLst>
                <a:ext uri="{FF2B5EF4-FFF2-40B4-BE49-F238E27FC236}">
                  <a16:creationId xmlns:a16="http://schemas.microsoft.com/office/drawing/2014/main" id="{08B0B2E7-8B71-DEBB-3D4B-290D20DF311D}"/>
                </a:ext>
              </a:extLst>
            </p:cNvPr>
            <p:cNvSpPr txBox="1"/>
            <p:nvPr/>
          </p:nvSpPr>
          <p:spPr>
            <a:xfrm>
              <a:off x="12697254" y="3982536"/>
              <a:ext cx="667979" cy="294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r>
                <a:rPr lang="ru-RU" sz="1378" b="1" dirty="0">
                  <a:solidFill>
                    <a:srgbClr val="323232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53</a:t>
              </a:r>
              <a:endParaRPr lang="en-US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91" name="TextBox 35">
              <a:extLst>
                <a:ext uri="{FF2B5EF4-FFF2-40B4-BE49-F238E27FC236}">
                  <a16:creationId xmlns:a16="http://schemas.microsoft.com/office/drawing/2014/main" id="{3B3B251B-6546-CDA6-F5B0-D4BD87EF513E}"/>
                </a:ext>
              </a:extLst>
            </p:cNvPr>
            <p:cNvSpPr txBox="1"/>
            <p:nvPr/>
          </p:nvSpPr>
          <p:spPr>
            <a:xfrm>
              <a:off x="8950082" y="4902654"/>
              <a:ext cx="2681309" cy="294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9"/>
                </a:lnSpc>
                <a:spcBef>
                  <a:spcPct val="0"/>
                </a:spcBef>
              </a:pPr>
              <a:r>
                <a:rPr lang="ru-RU" sz="1400" dirty="0"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Непроизводственная сфера</a:t>
              </a:r>
              <a:endParaRPr lang="en-US" sz="1400" dirty="0"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92" name="TextBox 36">
              <a:extLst>
                <a:ext uri="{FF2B5EF4-FFF2-40B4-BE49-F238E27FC236}">
                  <a16:creationId xmlns:a16="http://schemas.microsoft.com/office/drawing/2014/main" id="{DCC9B5EB-0C70-5539-CEE0-50F79A2348D9}"/>
                </a:ext>
              </a:extLst>
            </p:cNvPr>
            <p:cNvSpPr txBox="1"/>
            <p:nvPr/>
          </p:nvSpPr>
          <p:spPr>
            <a:xfrm>
              <a:off x="12691812" y="4902558"/>
              <a:ext cx="667979" cy="294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r>
                <a:rPr lang="ru-RU" sz="1378" b="1" dirty="0">
                  <a:solidFill>
                    <a:srgbClr val="323232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1804</a:t>
              </a:r>
              <a:endParaRPr lang="en-US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93" name="TextBox 40">
              <a:extLst>
                <a:ext uri="{FF2B5EF4-FFF2-40B4-BE49-F238E27FC236}">
                  <a16:creationId xmlns:a16="http://schemas.microsoft.com/office/drawing/2014/main" id="{2D77295D-EF7E-04D6-F7D2-76C7FBF2F778}"/>
                </a:ext>
              </a:extLst>
            </p:cNvPr>
            <p:cNvSpPr txBox="1"/>
            <p:nvPr/>
          </p:nvSpPr>
          <p:spPr>
            <a:xfrm>
              <a:off x="12691812" y="5891887"/>
              <a:ext cx="667979" cy="294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r>
                <a:rPr lang="ru-RU" sz="1378" b="1" dirty="0">
                  <a:solidFill>
                    <a:srgbClr val="323232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104</a:t>
              </a:r>
              <a:endParaRPr lang="en-US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94" name="TextBox 41">
              <a:extLst>
                <a:ext uri="{FF2B5EF4-FFF2-40B4-BE49-F238E27FC236}">
                  <a16:creationId xmlns:a16="http://schemas.microsoft.com/office/drawing/2014/main" id="{20896AF7-9914-1A43-0EF9-BDDCCBE376E6}"/>
                </a:ext>
              </a:extLst>
            </p:cNvPr>
            <p:cNvSpPr txBox="1"/>
            <p:nvPr/>
          </p:nvSpPr>
          <p:spPr>
            <a:xfrm>
              <a:off x="13485535" y="5852682"/>
              <a:ext cx="667979" cy="23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endParaRPr>
            </a:p>
          </p:txBody>
        </p:sp>
        <p:sp>
          <p:nvSpPr>
            <p:cNvPr id="95" name="TextBox 44">
              <a:extLst>
                <a:ext uri="{FF2B5EF4-FFF2-40B4-BE49-F238E27FC236}">
                  <a16:creationId xmlns:a16="http://schemas.microsoft.com/office/drawing/2014/main" id="{305A9910-BA95-3621-19C5-FC45AA4821E1}"/>
                </a:ext>
              </a:extLst>
            </p:cNvPr>
            <p:cNvSpPr txBox="1"/>
            <p:nvPr/>
          </p:nvSpPr>
          <p:spPr>
            <a:xfrm>
              <a:off x="8950082" y="6716665"/>
              <a:ext cx="2790679" cy="2940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29"/>
                </a:lnSpc>
                <a:spcBef>
                  <a:spcPct val="0"/>
                </a:spcBef>
              </a:pPr>
              <a:r>
                <a:rPr lang="ru-RU" sz="1400" dirty="0"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Образование</a:t>
              </a:r>
              <a:endParaRPr lang="en-US" sz="1400" dirty="0"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96" name="TextBox 45">
              <a:extLst>
                <a:ext uri="{FF2B5EF4-FFF2-40B4-BE49-F238E27FC236}">
                  <a16:creationId xmlns:a16="http://schemas.microsoft.com/office/drawing/2014/main" id="{5675319D-BBA1-417A-3CBE-067C6F7DD5C4}"/>
                </a:ext>
              </a:extLst>
            </p:cNvPr>
            <p:cNvSpPr txBox="1"/>
            <p:nvPr/>
          </p:nvSpPr>
          <p:spPr>
            <a:xfrm>
              <a:off x="11922646" y="6745112"/>
              <a:ext cx="2230868" cy="2940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r>
                <a:rPr lang="en-US" sz="1378" b="1" dirty="0">
                  <a:solidFill>
                    <a:srgbClr val="323232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429</a:t>
              </a:r>
            </a:p>
          </p:txBody>
        </p:sp>
        <p:sp>
          <p:nvSpPr>
            <p:cNvPr id="97" name="TextBox 49">
              <a:extLst>
                <a:ext uri="{FF2B5EF4-FFF2-40B4-BE49-F238E27FC236}">
                  <a16:creationId xmlns:a16="http://schemas.microsoft.com/office/drawing/2014/main" id="{C8F822F0-87BE-6387-A9ED-93D4E9B72489}"/>
                </a:ext>
              </a:extLst>
            </p:cNvPr>
            <p:cNvSpPr txBox="1"/>
            <p:nvPr/>
          </p:nvSpPr>
          <p:spPr>
            <a:xfrm>
              <a:off x="8937551" y="7495408"/>
              <a:ext cx="2232299" cy="293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29"/>
                </a:lnSpc>
                <a:spcBef>
                  <a:spcPct val="0"/>
                </a:spcBef>
              </a:pPr>
              <a:r>
                <a:rPr lang="ru-RU" sz="1400" dirty="0"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Культура</a:t>
              </a:r>
              <a:endParaRPr lang="en-US" sz="1400" dirty="0"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98" name="TextBox 55">
              <a:extLst>
                <a:ext uri="{FF2B5EF4-FFF2-40B4-BE49-F238E27FC236}">
                  <a16:creationId xmlns:a16="http://schemas.microsoft.com/office/drawing/2014/main" id="{0D6086BE-15A5-1969-FA8E-7300053E77F6}"/>
                </a:ext>
              </a:extLst>
            </p:cNvPr>
            <p:cNvSpPr txBox="1"/>
            <p:nvPr/>
          </p:nvSpPr>
          <p:spPr>
            <a:xfrm>
              <a:off x="12028940" y="8700609"/>
              <a:ext cx="667979" cy="23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Bricolage Grotesque Ultra-Bold"/>
                <a:ea typeface="Bricolage Grotesque Ultra-Bold"/>
                <a:cs typeface="Bricolage Grotesque Ultra-Bold"/>
                <a:sym typeface="Bricolage Grotesque Ultra-Bold"/>
              </a:endParaRPr>
            </a:p>
          </p:txBody>
        </p:sp>
        <p:sp>
          <p:nvSpPr>
            <p:cNvPr id="99" name="TextBox 56">
              <a:extLst>
                <a:ext uri="{FF2B5EF4-FFF2-40B4-BE49-F238E27FC236}">
                  <a16:creationId xmlns:a16="http://schemas.microsoft.com/office/drawing/2014/main" id="{59617A40-C1A0-8F87-A200-C9553051F920}"/>
                </a:ext>
              </a:extLst>
            </p:cNvPr>
            <p:cNvSpPr txBox="1"/>
            <p:nvPr/>
          </p:nvSpPr>
          <p:spPr>
            <a:xfrm>
              <a:off x="13485535" y="8700678"/>
              <a:ext cx="667979" cy="23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Bricolage Grotesque Ultra-Bold"/>
                <a:ea typeface="Bricolage Grotesque Ultra-Bold"/>
                <a:cs typeface="Bricolage Grotesque Ultra-Bold"/>
                <a:sym typeface="Bricolage Grotesque Ultra-Bold"/>
              </a:endParaRPr>
            </a:p>
          </p:txBody>
        </p:sp>
      </p:grpSp>
      <p:sp>
        <p:nvSpPr>
          <p:cNvPr id="100" name="AutoShape 11">
            <a:extLst>
              <a:ext uri="{FF2B5EF4-FFF2-40B4-BE49-F238E27FC236}">
                <a16:creationId xmlns:a16="http://schemas.microsoft.com/office/drawing/2014/main" id="{5BDF9858-287C-66CA-2CAE-273A88585277}"/>
              </a:ext>
            </a:extLst>
          </p:cNvPr>
          <p:cNvSpPr/>
          <p:nvPr/>
        </p:nvSpPr>
        <p:spPr>
          <a:xfrm>
            <a:off x="9889289" y="6918076"/>
            <a:ext cx="7643479" cy="36579"/>
          </a:xfrm>
          <a:prstGeom prst="line">
            <a:avLst/>
          </a:prstGeom>
          <a:ln w="9525" cap="flat">
            <a:solidFill>
              <a:srgbClr val="3232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339A9721-7E66-92AB-328F-BEA1CB880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7712" y="7520503"/>
            <a:ext cx="7681626" cy="36579"/>
          </a:xfrm>
          <a:prstGeom prst="rect">
            <a:avLst/>
          </a:prstGeom>
        </p:spPr>
      </p:pic>
      <p:sp>
        <p:nvSpPr>
          <p:cNvPr id="103" name="TextBox 40">
            <a:extLst>
              <a:ext uri="{FF2B5EF4-FFF2-40B4-BE49-F238E27FC236}">
                <a16:creationId xmlns:a16="http://schemas.microsoft.com/office/drawing/2014/main" id="{E0F15A33-BD06-B307-D24D-97A38DA9E83A}"/>
              </a:ext>
            </a:extLst>
          </p:cNvPr>
          <p:cNvSpPr txBox="1"/>
          <p:nvPr/>
        </p:nvSpPr>
        <p:spPr>
          <a:xfrm>
            <a:off x="15156401" y="6490378"/>
            <a:ext cx="922092" cy="230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ru-RU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rPr>
              <a:t>91</a:t>
            </a:r>
            <a:endParaRPr lang="en-US" sz="1378" b="1" dirty="0">
              <a:solidFill>
                <a:srgbClr val="323232"/>
              </a:solidFill>
              <a:latin typeface="Segoe UI Black" panose="020B0A02040204020203" pitchFamily="34" charset="0"/>
              <a:ea typeface="Segoe UI Black" panose="020B0A02040204020203" pitchFamily="34" charset="0"/>
              <a:sym typeface="Bricolage Grotesque Semi-Bold"/>
            </a:endParaRPr>
          </a:p>
        </p:txBody>
      </p:sp>
      <p:sp>
        <p:nvSpPr>
          <p:cNvPr id="104" name="TextBox 49">
            <a:extLst>
              <a:ext uri="{FF2B5EF4-FFF2-40B4-BE49-F238E27FC236}">
                <a16:creationId xmlns:a16="http://schemas.microsoft.com/office/drawing/2014/main" id="{9BD5763D-92ED-653A-1118-797E8C629F6A}"/>
              </a:ext>
            </a:extLst>
          </p:cNvPr>
          <p:cNvSpPr txBox="1"/>
          <p:nvPr/>
        </p:nvSpPr>
        <p:spPr>
          <a:xfrm>
            <a:off x="9887651" y="7094366"/>
            <a:ext cx="3081510" cy="230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9"/>
              </a:lnSpc>
              <a:spcBef>
                <a:spcPct val="0"/>
              </a:spcBef>
            </a:pPr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rPr>
              <a:t>Здравоохранение</a:t>
            </a:r>
            <a:endParaRPr lang="en-US" sz="1400" dirty="0">
              <a:latin typeface="Segoe UI Black" panose="020B0A02040204020203" pitchFamily="34" charset="0"/>
              <a:ea typeface="Segoe UI Black" panose="020B0A02040204020203" pitchFamily="34" charset="0"/>
              <a:sym typeface="Bricolage Grotesque Semi-Bold"/>
            </a:endParaRPr>
          </a:p>
        </p:txBody>
      </p:sp>
      <p:sp>
        <p:nvSpPr>
          <p:cNvPr id="105" name="TextBox 45">
            <a:extLst>
              <a:ext uri="{FF2B5EF4-FFF2-40B4-BE49-F238E27FC236}">
                <a16:creationId xmlns:a16="http://schemas.microsoft.com/office/drawing/2014/main" id="{A1216844-90E5-CB44-C5E0-BD1A72B5595A}"/>
              </a:ext>
            </a:extLst>
          </p:cNvPr>
          <p:cNvSpPr txBox="1"/>
          <p:nvPr/>
        </p:nvSpPr>
        <p:spPr>
          <a:xfrm>
            <a:off x="14099382" y="7094109"/>
            <a:ext cx="3079535" cy="230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rPr>
              <a:t>4</a:t>
            </a:r>
            <a:r>
              <a:rPr lang="ru-RU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rPr>
              <a:t>48</a:t>
            </a:r>
            <a:endParaRPr lang="en-US" sz="1378" b="1" dirty="0">
              <a:solidFill>
                <a:srgbClr val="323232"/>
              </a:solidFill>
              <a:latin typeface="Segoe UI Black" panose="020B0A02040204020203" pitchFamily="34" charset="0"/>
              <a:ea typeface="Segoe UI Black" panose="020B0A02040204020203" pitchFamily="34" charset="0"/>
              <a:sym typeface="Bricolage Grotesque Semi-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E663D-A60D-EDE0-EC98-076C9C289E7D}"/>
              </a:ext>
            </a:extLst>
          </p:cNvPr>
          <p:cNvSpPr txBox="1"/>
          <p:nvPr/>
        </p:nvSpPr>
        <p:spPr>
          <a:xfrm>
            <a:off x="76200" y="127175"/>
            <a:ext cx="9144000" cy="38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6000"/>
                  </a:scheme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  <a:alpha val="66000"/>
                  </a:srgb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6000"/>
                  </a:scheme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портал РСО-Алания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6000"/>
                </a:scheme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530038" y="2171701"/>
            <a:ext cx="11204762" cy="7047372"/>
            <a:chOff x="0" y="-38100"/>
            <a:chExt cx="3067736" cy="318813"/>
          </a:xfrm>
        </p:grpSpPr>
        <p:sp>
          <p:nvSpPr>
            <p:cNvPr id="9" name="Freeform 9"/>
            <p:cNvSpPr/>
            <p:nvPr/>
          </p:nvSpPr>
          <p:spPr>
            <a:xfrm>
              <a:off x="0" y="-3181"/>
              <a:ext cx="3058316" cy="283894"/>
            </a:xfrm>
            <a:custGeom>
              <a:avLst/>
              <a:gdLst/>
              <a:ahLst/>
              <a:cxnLst/>
              <a:rect l="l" t="t" r="r" b="b"/>
              <a:pathLst>
                <a:path w="3067736" h="279079">
                  <a:moveTo>
                    <a:pt x="53838" y="0"/>
                  </a:moveTo>
                  <a:lnTo>
                    <a:pt x="3013898" y="0"/>
                  </a:lnTo>
                  <a:cubicBezTo>
                    <a:pt x="3028176" y="0"/>
                    <a:pt x="3041870" y="5672"/>
                    <a:pt x="3051967" y="15769"/>
                  </a:cubicBezTo>
                  <a:cubicBezTo>
                    <a:pt x="3062063" y="25865"/>
                    <a:pt x="3067736" y="39559"/>
                    <a:pt x="3067736" y="53838"/>
                  </a:cubicBezTo>
                  <a:lnTo>
                    <a:pt x="3067736" y="225241"/>
                  </a:lnTo>
                  <a:cubicBezTo>
                    <a:pt x="3067736" y="239520"/>
                    <a:pt x="3062063" y="253213"/>
                    <a:pt x="3051967" y="263310"/>
                  </a:cubicBezTo>
                  <a:cubicBezTo>
                    <a:pt x="3041870" y="273407"/>
                    <a:pt x="3028176" y="279079"/>
                    <a:pt x="3013898" y="279079"/>
                  </a:cubicBezTo>
                  <a:lnTo>
                    <a:pt x="53838" y="279079"/>
                  </a:lnTo>
                  <a:cubicBezTo>
                    <a:pt x="39559" y="279079"/>
                    <a:pt x="25865" y="273407"/>
                    <a:pt x="15769" y="263310"/>
                  </a:cubicBezTo>
                  <a:cubicBezTo>
                    <a:pt x="5672" y="253213"/>
                    <a:pt x="0" y="239520"/>
                    <a:pt x="0" y="225241"/>
                  </a:cubicBezTo>
                  <a:lnTo>
                    <a:pt x="0" y="53838"/>
                  </a:lnTo>
                  <a:cubicBezTo>
                    <a:pt x="0" y="39559"/>
                    <a:pt x="5672" y="25865"/>
                    <a:pt x="15769" y="15769"/>
                  </a:cubicBezTo>
                  <a:cubicBezTo>
                    <a:pt x="25865" y="5672"/>
                    <a:pt x="39559" y="0"/>
                    <a:pt x="538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ru-RU" dirty="0"/>
            </a:p>
            <a:p>
              <a:r>
                <a:rPr lang="ru-RU" sz="2000" dirty="0"/>
                <a:t>                      Район представляет собой аграрно-промышленный комплекс с</a:t>
              </a:r>
            </a:p>
            <a:p>
              <a:r>
                <a:rPr lang="ru-RU" sz="2000" dirty="0"/>
                <a:t>                      преобладанием аграрного сектора.</a:t>
              </a:r>
            </a:p>
            <a:p>
              <a:endParaRPr lang="ru-RU" sz="2000" dirty="0"/>
            </a:p>
            <a:p>
              <a:endParaRPr lang="ru-RU" sz="2000" dirty="0"/>
            </a:p>
            <a:p>
              <a:r>
                <a:rPr lang="ru-RU" sz="2000" dirty="0"/>
                <a:t>                     Природные ресурсы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067736" cy="317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5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20250" y="1266209"/>
            <a:ext cx="9854097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4"/>
              </a:lnSpc>
            </a:pPr>
            <a:r>
              <a:rPr lang="ru-RU" sz="6986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Ресурсная база</a:t>
            </a:r>
            <a:endParaRPr lang="en-US" sz="6986" b="1" dirty="0">
              <a:solidFill>
                <a:schemeClr val="bg1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763B7B-3C68-38B5-1266-4FA50EE8995E}"/>
              </a:ext>
            </a:extLst>
          </p:cNvPr>
          <p:cNvSpPr txBox="1"/>
          <p:nvPr/>
        </p:nvSpPr>
        <p:spPr>
          <a:xfrm>
            <a:off x="1752600" y="4144051"/>
            <a:ext cx="10823764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Район располагает месторождениями по добыче гравийно-</a:t>
            </a:r>
            <a:r>
              <a:rPr lang="ru-RU" sz="2000" dirty="0" err="1"/>
              <a:t>песчанных</a:t>
            </a:r>
            <a:r>
              <a:rPr lang="ru-RU" sz="2000" dirty="0"/>
              <a:t> смесей, площадь Ардонского участка составляет 1127 га. В данной отрасли занято около 170 человек.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Климат</a:t>
            </a:r>
          </a:p>
          <a:p>
            <a:endParaRPr lang="ru-RU" sz="2000" dirty="0"/>
          </a:p>
          <a:p>
            <a:r>
              <a:rPr lang="ru-RU" sz="2000" dirty="0"/>
              <a:t>Умеренно континентальный климат, густота</a:t>
            </a:r>
          </a:p>
          <a:p>
            <a:r>
              <a:rPr lang="ru-RU" sz="2000" dirty="0"/>
              <a:t>сети рек и близость подземных вод создают благоприятные условия для</a:t>
            </a:r>
          </a:p>
          <a:p>
            <a:r>
              <a:rPr lang="ru-RU" sz="2000" dirty="0"/>
              <a:t>производства практически всех видов сельскохозяйственных культур и развития</a:t>
            </a:r>
          </a:p>
          <a:p>
            <a:r>
              <a:rPr lang="ru-RU" sz="2000" dirty="0"/>
              <a:t>сельского хозяйства в целом (растениеводства, животноводства и рыбоводства).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215ECE1-3FDB-EC5B-8C97-5215B44ECC53}"/>
              </a:ext>
            </a:extLst>
          </p:cNvPr>
          <p:cNvSpPr/>
          <p:nvPr/>
        </p:nvSpPr>
        <p:spPr>
          <a:xfrm>
            <a:off x="885245" y="6087708"/>
            <a:ext cx="829463" cy="7708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Термометр контур">
            <a:extLst>
              <a:ext uri="{FF2B5EF4-FFF2-40B4-BE49-F238E27FC236}">
                <a16:creationId xmlns:a16="http://schemas.microsoft.com/office/drawing/2014/main" id="{38CCB9BF-008E-573B-8F2A-37424F646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901" y="6217057"/>
            <a:ext cx="512149" cy="5121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9C0CF2-68E6-4B20-895F-2D7A91E03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65" y="4375337"/>
            <a:ext cx="829128" cy="7681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200BBEB-BE3E-835D-58B1-F5387E549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646" y="4533846"/>
            <a:ext cx="451143" cy="4511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7E4719-5A0A-1628-20CE-1396CFD39B10}"/>
              </a:ext>
            </a:extLst>
          </p:cNvPr>
          <p:cNvSpPr txBox="1"/>
          <p:nvPr/>
        </p:nvSpPr>
        <p:spPr>
          <a:xfrm>
            <a:off x="76200" y="178934"/>
            <a:ext cx="9144000" cy="38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6000"/>
                  </a:prst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  <a:alpha val="66000"/>
                  </a:srgb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6000"/>
                  </a:prst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портал РСО-Алания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6000"/>
                </a:prst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pic>
        <p:nvPicPr>
          <p:cNvPr id="21" name="Рисунок 20" descr="Пейзаж каньона со сплошной заливкой">
            <a:extLst>
              <a:ext uri="{FF2B5EF4-FFF2-40B4-BE49-F238E27FC236}">
                <a16:creationId xmlns:a16="http://schemas.microsoft.com/office/drawing/2014/main" id="{4D3A6DFE-1F67-3A8E-FB61-42EB257617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19281" y="2943588"/>
            <a:ext cx="6138893" cy="62393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1319877" y="2676209"/>
            <a:ext cx="588433" cy="58843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31568" y="0"/>
                  </a:moveTo>
                  <a:lnTo>
                    <a:pt x="681232" y="0"/>
                  </a:lnTo>
                  <a:cubicBezTo>
                    <a:pt x="716126" y="0"/>
                    <a:pt x="749591" y="13862"/>
                    <a:pt x="774265" y="38535"/>
                  </a:cubicBezTo>
                  <a:cubicBezTo>
                    <a:pt x="798938" y="63209"/>
                    <a:pt x="812800" y="96674"/>
                    <a:pt x="812800" y="131568"/>
                  </a:cubicBezTo>
                  <a:lnTo>
                    <a:pt x="812800" y="681232"/>
                  </a:lnTo>
                  <a:cubicBezTo>
                    <a:pt x="812800" y="716126"/>
                    <a:pt x="798938" y="749591"/>
                    <a:pt x="774265" y="774265"/>
                  </a:cubicBezTo>
                  <a:cubicBezTo>
                    <a:pt x="749591" y="798938"/>
                    <a:pt x="716126" y="812800"/>
                    <a:pt x="681232" y="812800"/>
                  </a:cubicBezTo>
                  <a:lnTo>
                    <a:pt x="131568" y="812800"/>
                  </a:lnTo>
                  <a:cubicBezTo>
                    <a:pt x="96674" y="812800"/>
                    <a:pt x="63209" y="798938"/>
                    <a:pt x="38535" y="774265"/>
                  </a:cubicBezTo>
                  <a:cubicBezTo>
                    <a:pt x="13862" y="749591"/>
                    <a:pt x="0" y="716126"/>
                    <a:pt x="0" y="681232"/>
                  </a:cubicBezTo>
                  <a:lnTo>
                    <a:pt x="0" y="131568"/>
                  </a:lnTo>
                  <a:cubicBezTo>
                    <a:pt x="0" y="96674"/>
                    <a:pt x="13862" y="63209"/>
                    <a:pt x="38535" y="38535"/>
                  </a:cubicBezTo>
                  <a:cubicBezTo>
                    <a:pt x="63209" y="13862"/>
                    <a:pt x="96674" y="0"/>
                    <a:pt x="131568" y="0"/>
                  </a:cubicBezTo>
                  <a:close/>
                </a:path>
              </a:pathLst>
            </a:custGeom>
            <a:solidFill>
              <a:srgbClr val="FFFFFF">
                <a:alpha val="13725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616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456303" y="2812634"/>
            <a:ext cx="315582" cy="315582"/>
          </a:xfrm>
          <a:custGeom>
            <a:avLst/>
            <a:gdLst/>
            <a:ahLst/>
            <a:cxnLst/>
            <a:rect l="l" t="t" r="r" b="b"/>
            <a:pathLst>
              <a:path w="315582" h="315582">
                <a:moveTo>
                  <a:pt x="0" y="0"/>
                </a:moveTo>
                <a:lnTo>
                  <a:pt x="315582" y="0"/>
                </a:lnTo>
                <a:lnTo>
                  <a:pt x="315582" y="315582"/>
                </a:lnTo>
                <a:lnTo>
                  <a:pt x="0" y="315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TextBox 15"/>
          <p:cNvSpPr txBox="1"/>
          <p:nvPr/>
        </p:nvSpPr>
        <p:spPr>
          <a:xfrm>
            <a:off x="1048535" y="336435"/>
            <a:ext cx="21278065" cy="1486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798"/>
              </a:lnSpc>
            </a:pPr>
            <a:r>
              <a:rPr lang="ru-RU" sz="9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Социальная</a:t>
            </a:r>
            <a:r>
              <a:rPr lang="ru-RU" sz="13000" b="1" dirty="0">
                <a:solidFill>
                  <a:srgbClr val="869FB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ru-RU" sz="9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инфраструктура</a:t>
            </a:r>
            <a:endParaRPr lang="en-US" sz="9600" b="1" dirty="0">
              <a:solidFill>
                <a:schemeClr val="accent1">
                  <a:lumMod val="40000"/>
                  <a:lumOff val="60000"/>
                </a:schemeClr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319877" y="3897993"/>
            <a:ext cx="2015333" cy="258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en-US" sz="1515" b="1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Company Name: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19877" y="4253034"/>
            <a:ext cx="1086441" cy="220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Borcelle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19877" y="4728382"/>
            <a:ext cx="2447417" cy="258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en-US" sz="1515" b="1" dirty="0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319877" y="6106821"/>
            <a:ext cx="2430023" cy="896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Technology services:</a:t>
            </a:r>
          </a:p>
          <a:p>
            <a:pPr algn="l">
              <a:lnSpc>
                <a:spcPts val="1819"/>
              </a:lnSpc>
            </a:pPr>
            <a:r>
              <a:rPr lang="en-US" sz="1299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Internet of Things,</a:t>
            </a:r>
          </a:p>
          <a:p>
            <a:pPr algn="l">
              <a:lnSpc>
                <a:spcPts val="1819"/>
              </a:lnSpc>
            </a:pPr>
            <a:r>
              <a:rPr lang="en-US" sz="1299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Artificial Intelligence,</a:t>
            </a:r>
          </a:p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&amp; Blockchain.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325298" y="5751780"/>
            <a:ext cx="2053320" cy="258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en-US" sz="1515" b="1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Share Listing:</a:t>
            </a:r>
          </a:p>
        </p:txBody>
      </p:sp>
      <p:sp>
        <p:nvSpPr>
          <p:cNvPr id="24" name="TextBox 24"/>
          <p:cNvSpPr txBox="1"/>
          <p:nvPr/>
        </p:nvSpPr>
        <p:spPr>
          <a:xfrm flipH="1">
            <a:off x="10727086" y="5681139"/>
            <a:ext cx="1966852" cy="910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The Company’s stock</a:t>
            </a:r>
          </a:p>
          <a:p>
            <a:pPr algn="l">
              <a:lnSpc>
                <a:spcPts val="1819"/>
              </a:lnSpc>
            </a:pPr>
            <a:r>
              <a:rPr lang="en-US" sz="1299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has been listed on the</a:t>
            </a:r>
          </a:p>
          <a:p>
            <a:pPr algn="l">
              <a:lnSpc>
                <a:spcPts val="1819"/>
              </a:lnSpc>
            </a:pPr>
            <a:r>
              <a:rPr lang="en-US" sz="1299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Stock Exchange since</a:t>
            </a:r>
          </a:p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April 24, 1995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319877" y="7551756"/>
            <a:ext cx="2273561" cy="258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en-US" sz="1515" b="1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Authorized Capital: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319877" y="7906797"/>
            <a:ext cx="2748120" cy="896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4 Million Usd consisting</a:t>
            </a: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of 60,000,000,000 shares</a:t>
            </a: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with nominal value of 1 Usd</a:t>
            </a:r>
          </a:p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per share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325298" y="7551756"/>
            <a:ext cx="2172881" cy="258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en-US" sz="1515" b="1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Paid-Up Capital: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325298" y="7906797"/>
            <a:ext cx="2707659" cy="896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3 Million Usd consisting</a:t>
            </a: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of 40,483,553,140 shares</a:t>
            </a: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with nominal value of 0,51</a:t>
            </a:r>
          </a:p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Usd per share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330356" y="3239089"/>
            <a:ext cx="1051727" cy="11124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30"/>
              </a:lnSpc>
            </a:pPr>
            <a:endParaRPr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88362" y="243190"/>
            <a:ext cx="4307438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ru-RU" sz="2000" b="1" dirty="0">
                <a:solidFill>
                  <a:schemeClr val="bg1">
                    <a:alpha val="66000"/>
                  </a:schemeClr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 портал РСО-Алания</a:t>
            </a:r>
            <a:endParaRPr lang="en-US" sz="1600" b="1" dirty="0">
              <a:solidFill>
                <a:schemeClr val="bg1">
                  <a:alpha val="66000"/>
                </a:schemeClr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B75F62D-81CB-8384-2C58-C0A4B22684CE}"/>
              </a:ext>
            </a:extLst>
          </p:cNvPr>
          <p:cNvSpPr/>
          <p:nvPr/>
        </p:nvSpPr>
        <p:spPr>
          <a:xfrm>
            <a:off x="1144790" y="1881760"/>
            <a:ext cx="3657600" cy="774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62D8634-D9CD-D8F8-1488-14E89E57AFC7}"/>
              </a:ext>
            </a:extLst>
          </p:cNvPr>
          <p:cNvSpPr/>
          <p:nvPr/>
        </p:nvSpPr>
        <p:spPr>
          <a:xfrm>
            <a:off x="5500756" y="1916305"/>
            <a:ext cx="3657600" cy="774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1"/>
          <p:cNvSpPr txBox="1"/>
          <p:nvPr/>
        </p:nvSpPr>
        <p:spPr>
          <a:xfrm>
            <a:off x="1325882" y="3840436"/>
            <a:ext cx="3403568" cy="2962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14 учреждений дошкольного образования</a:t>
            </a: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11 учреждений школьного образования</a:t>
            </a: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2 учреждения дополнительного образования</a:t>
            </a:r>
          </a:p>
        </p:txBody>
      </p:sp>
      <p:pic>
        <p:nvPicPr>
          <p:cNvPr id="11" name="Рисунок 10" descr="Квадратная академическая шапочка контур">
            <a:extLst>
              <a:ext uri="{FF2B5EF4-FFF2-40B4-BE49-F238E27FC236}">
                <a16:creationId xmlns:a16="http://schemas.microsoft.com/office/drawing/2014/main" id="{FFB67319-6F79-E41B-1F47-2AB128317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5685" y="1086199"/>
            <a:ext cx="2447417" cy="274209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320086" y="2631787"/>
            <a:ext cx="3100957" cy="656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79"/>
              </a:lnSpc>
            </a:pPr>
            <a:r>
              <a:rPr lang="ru-RU" sz="3984" b="1" spc="-71" dirty="0">
                <a:solidFill>
                  <a:srgbClr val="FFFFFF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Образование</a:t>
            </a:r>
            <a:endParaRPr lang="en-US" sz="3984" b="1" spc="-71" dirty="0">
              <a:solidFill>
                <a:srgbClr val="FFFFFF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grpSp>
        <p:nvGrpSpPr>
          <p:cNvPr id="13" name="Google Shape;5471;p62">
            <a:extLst>
              <a:ext uri="{FF2B5EF4-FFF2-40B4-BE49-F238E27FC236}">
                <a16:creationId xmlns:a16="http://schemas.microsoft.com/office/drawing/2014/main" id="{FB91BEE3-0713-B5F0-0E73-EB01270164DB}"/>
              </a:ext>
            </a:extLst>
          </p:cNvPr>
          <p:cNvGrpSpPr/>
          <p:nvPr/>
        </p:nvGrpSpPr>
        <p:grpSpPr>
          <a:xfrm>
            <a:off x="8534335" y="1697093"/>
            <a:ext cx="1541293" cy="1770008"/>
            <a:chOff x="-27691025" y="3175300"/>
            <a:chExt cx="251275" cy="295375"/>
          </a:xfrm>
          <a:solidFill>
            <a:schemeClr val="accent1">
              <a:lumMod val="75000"/>
            </a:schemeClr>
          </a:solidFill>
        </p:grpSpPr>
        <p:sp>
          <p:nvSpPr>
            <p:cNvPr id="29" name="Google Shape;5472;p62">
              <a:extLst>
                <a:ext uri="{FF2B5EF4-FFF2-40B4-BE49-F238E27FC236}">
                  <a16:creationId xmlns:a16="http://schemas.microsoft.com/office/drawing/2014/main" id="{2230AEEF-C67B-FAA8-6AE8-85498BEC127E}"/>
                </a:ext>
              </a:extLst>
            </p:cNvPr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73;p62">
              <a:extLst>
                <a:ext uri="{FF2B5EF4-FFF2-40B4-BE49-F238E27FC236}">
                  <a16:creationId xmlns:a16="http://schemas.microsoft.com/office/drawing/2014/main" id="{E7E7AB51-24C6-CA99-92F7-FEA5E443FDF7}"/>
                </a:ext>
              </a:extLst>
            </p:cNvPr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474;p62">
              <a:extLst>
                <a:ext uri="{FF2B5EF4-FFF2-40B4-BE49-F238E27FC236}">
                  <a16:creationId xmlns:a16="http://schemas.microsoft.com/office/drawing/2014/main" id="{0ECFE51E-9971-A8BE-EB3F-7286D8AD6EA9}"/>
                </a:ext>
              </a:extLst>
            </p:cNvPr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75;p62">
              <a:extLst>
                <a:ext uri="{FF2B5EF4-FFF2-40B4-BE49-F238E27FC236}">
                  <a16:creationId xmlns:a16="http://schemas.microsoft.com/office/drawing/2014/main" id="{AD29724A-0DD1-819C-FF4D-B64D81643D3A}"/>
                </a:ext>
              </a:extLst>
            </p:cNvPr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" name="TextBox 16">
            <a:extLst>
              <a:ext uri="{FF2B5EF4-FFF2-40B4-BE49-F238E27FC236}">
                <a16:creationId xmlns:a16="http://schemas.microsoft.com/office/drawing/2014/main" id="{B2D6E5B1-7407-2881-5FBA-35739CE8D7DA}"/>
              </a:ext>
            </a:extLst>
          </p:cNvPr>
          <p:cNvSpPr txBox="1"/>
          <p:nvPr/>
        </p:nvSpPr>
        <p:spPr>
          <a:xfrm>
            <a:off x="5603011" y="2646587"/>
            <a:ext cx="3748870" cy="656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79"/>
              </a:lnSpc>
            </a:pPr>
            <a:r>
              <a:rPr lang="ru-RU" sz="3984" b="1" spc="-71" dirty="0">
                <a:solidFill>
                  <a:srgbClr val="FFFFFF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Здравохранение</a:t>
            </a:r>
            <a:endParaRPr lang="en-US" sz="3984" b="1" spc="-71" dirty="0">
              <a:solidFill>
                <a:srgbClr val="FFFFFF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662DD483-0B73-60CE-6EEE-65C39B34D4DD}"/>
              </a:ext>
            </a:extLst>
          </p:cNvPr>
          <p:cNvSpPr/>
          <p:nvPr/>
        </p:nvSpPr>
        <p:spPr>
          <a:xfrm>
            <a:off x="10012589" y="1894338"/>
            <a:ext cx="3657600" cy="774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0CD3ADAF-6C30-A538-4759-BF918E54C8B0}"/>
              </a:ext>
            </a:extLst>
          </p:cNvPr>
          <p:cNvSpPr/>
          <p:nvPr/>
        </p:nvSpPr>
        <p:spPr>
          <a:xfrm>
            <a:off x="14275834" y="1881760"/>
            <a:ext cx="3657600" cy="774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30BA1561-B2D6-85FA-7942-2E1A98875085}"/>
              </a:ext>
            </a:extLst>
          </p:cNvPr>
          <p:cNvSpPr txBox="1"/>
          <p:nvPr/>
        </p:nvSpPr>
        <p:spPr>
          <a:xfrm>
            <a:off x="10174585" y="2571140"/>
            <a:ext cx="1753195" cy="678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79"/>
              </a:lnSpc>
            </a:pPr>
            <a:r>
              <a:rPr lang="ru-RU" sz="3984" b="1" spc="-71" dirty="0">
                <a:solidFill>
                  <a:srgbClr val="FFFFFF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Спорт</a:t>
            </a:r>
            <a:endParaRPr lang="en-US" sz="3984" b="1" spc="-71" dirty="0">
              <a:solidFill>
                <a:srgbClr val="FFFFFF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96830D72-A67B-80CA-76D1-BFB1D8529BCE}"/>
              </a:ext>
            </a:extLst>
          </p:cNvPr>
          <p:cNvSpPr txBox="1"/>
          <p:nvPr/>
        </p:nvSpPr>
        <p:spPr>
          <a:xfrm>
            <a:off x="14432398" y="2486905"/>
            <a:ext cx="3556508" cy="1349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79"/>
              </a:lnSpc>
            </a:pPr>
            <a:r>
              <a:rPr lang="ru-RU" sz="3984" b="1" spc="-71" dirty="0">
                <a:solidFill>
                  <a:srgbClr val="FFFFFF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Культура и искусство</a:t>
            </a:r>
            <a:endParaRPr lang="en-US" sz="3984" b="1" spc="-71" dirty="0">
              <a:solidFill>
                <a:srgbClr val="FFFFFF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pic>
        <p:nvPicPr>
          <p:cNvPr id="43" name="Рисунок 42" descr="Волейбол со сплошной заливкой">
            <a:extLst>
              <a:ext uri="{FF2B5EF4-FFF2-40B4-BE49-F238E27FC236}">
                <a16:creationId xmlns:a16="http://schemas.microsoft.com/office/drawing/2014/main" id="{7075E34F-0354-2147-BEE1-7B8EE33D1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48934" y="1628670"/>
            <a:ext cx="1486625" cy="1486625"/>
          </a:xfrm>
          <a:prstGeom prst="rect">
            <a:avLst/>
          </a:prstGeom>
        </p:spPr>
      </p:pic>
      <p:pic>
        <p:nvPicPr>
          <p:cNvPr id="45" name="Рисунок 44" descr="Драма контур">
            <a:extLst>
              <a:ext uri="{FF2B5EF4-FFF2-40B4-BE49-F238E27FC236}">
                <a16:creationId xmlns:a16="http://schemas.microsoft.com/office/drawing/2014/main" id="{92899C01-A3D1-9EA4-92CF-B8056C9570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729039" y="1546194"/>
            <a:ext cx="1601072" cy="160107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332ADDB-A5E5-B449-AFEF-2941341CC682}"/>
              </a:ext>
            </a:extLst>
          </p:cNvPr>
          <p:cNvSpPr txBox="1"/>
          <p:nvPr/>
        </p:nvSpPr>
        <p:spPr>
          <a:xfrm>
            <a:off x="5603011" y="3930437"/>
            <a:ext cx="3632966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районная больница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поликлиника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фельдшерско-акушерских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пункта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врачебных амбулаторий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фельдшерских здравпункта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56E19C-68DC-E469-6041-DDD30E80B612}"/>
              </a:ext>
            </a:extLst>
          </p:cNvPr>
          <p:cNvSpPr txBox="1"/>
          <p:nvPr/>
        </p:nvSpPr>
        <p:spPr>
          <a:xfrm>
            <a:off x="10152954" y="3972979"/>
            <a:ext cx="363296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 спортивных зала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 многофункциональное плоскостное сооружение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D71690-A4B0-B7E2-4F29-CFCCF3386FC0}"/>
              </a:ext>
            </a:extLst>
          </p:cNvPr>
          <p:cNvSpPr txBox="1"/>
          <p:nvPr/>
        </p:nvSpPr>
        <p:spPr>
          <a:xfrm>
            <a:off x="14381841" y="4156052"/>
            <a:ext cx="36070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муниципальных учреждений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культуры: 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Ардонская детская школа искусств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Ардонская централизованная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библиотечная система 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культурно-досуговых учреждений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5052148" y="7357566"/>
            <a:ext cx="294546" cy="322709"/>
          </a:xfrm>
          <a:custGeom>
            <a:avLst/>
            <a:gdLst/>
            <a:ahLst/>
            <a:cxnLst/>
            <a:rect l="l" t="t" r="r" b="b"/>
            <a:pathLst>
              <a:path w="294546" h="322709">
                <a:moveTo>
                  <a:pt x="0" y="0"/>
                </a:moveTo>
                <a:lnTo>
                  <a:pt x="294546" y="0"/>
                </a:lnTo>
                <a:lnTo>
                  <a:pt x="294546" y="322709"/>
                </a:lnTo>
                <a:lnTo>
                  <a:pt x="0" y="322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1" name="TextBox 21"/>
          <p:cNvSpPr txBox="1"/>
          <p:nvPr/>
        </p:nvSpPr>
        <p:spPr>
          <a:xfrm>
            <a:off x="711704" y="7976541"/>
            <a:ext cx="3221020" cy="671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8"/>
              </a:lnSpc>
            </a:pPr>
            <a:endParaRPr lang="en-US" sz="3920" b="1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497926" y="4038814"/>
            <a:ext cx="1629169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7 : 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1704" y="7471296"/>
            <a:ext cx="3344294" cy="38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5"/>
              </a:lnSpc>
            </a:pPr>
            <a:endParaRPr lang="en-US" sz="2310" dirty="0">
              <a:solidFill>
                <a:srgbClr val="323232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859549" y="3878912"/>
            <a:ext cx="905923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Ratio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0250" y="800572"/>
            <a:ext cx="74068" cy="783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55"/>
              </a:lnSpc>
            </a:pPr>
            <a:endParaRPr/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87655E3B-1247-5509-E950-957F28F6E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761038"/>
              </p:ext>
            </p:extLst>
          </p:nvPr>
        </p:nvGraphicFramePr>
        <p:xfrm>
          <a:off x="609600" y="1693103"/>
          <a:ext cx="16694213" cy="7527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559">
                  <a:extLst>
                    <a:ext uri="{9D8B030D-6E8A-4147-A177-3AD203B41FA5}">
                      <a16:colId xmlns:a16="http://schemas.microsoft.com/office/drawing/2014/main" val="89269715"/>
                    </a:ext>
                  </a:extLst>
                </a:gridCol>
                <a:gridCol w="5488327">
                  <a:extLst>
                    <a:ext uri="{9D8B030D-6E8A-4147-A177-3AD203B41FA5}">
                      <a16:colId xmlns:a16="http://schemas.microsoft.com/office/drawing/2014/main" val="3520458502"/>
                    </a:ext>
                  </a:extLst>
                </a:gridCol>
                <a:gridCol w="5488327">
                  <a:extLst>
                    <a:ext uri="{9D8B030D-6E8A-4147-A177-3AD203B41FA5}">
                      <a16:colId xmlns:a16="http://schemas.microsoft.com/office/drawing/2014/main" val="526813412"/>
                    </a:ext>
                  </a:extLst>
                </a:gridCol>
              </a:tblGrid>
              <a:tr h="1939239">
                <a:tc>
                  <a:txBody>
                    <a:bodyPr/>
                    <a:lstStyle/>
                    <a:p>
                      <a:r>
                        <a:rPr lang="ru-RU" sz="3200" dirty="0"/>
                        <a:t>Название проекта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Инициатор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инвестиций, млн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  <a:p>
                      <a:pPr marL="0" algn="l" defTabSz="914400" rtl="0" eaLnBrk="1" latinLnBrk="0" hangingPunct="1"/>
                      <a:endParaRPr lang="ru-RU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203216"/>
                  </a:ext>
                </a:extLst>
              </a:tr>
              <a:tr h="13556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Строительство полностью роботизированной фермы на 3000 голов, из которых 1200 голов дойного стада и молокоперерабатывающего завода с цехом по производству VIP-сыров» 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ООО «Агропромышленный холдинг «Мастер-Прайм. Березка»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3 680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259502"/>
                  </a:ext>
                </a:extLst>
              </a:tr>
              <a:tr h="370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Строительство форелевого хозяйства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ООО "Остров Аквакультура"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300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14711"/>
                  </a:ext>
                </a:extLst>
              </a:tr>
              <a:tr h="370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Строительство животноводческого комплекса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КФХ "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Кабис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"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636731"/>
                  </a:ext>
                </a:extLst>
              </a:tr>
              <a:tr h="868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Строительство в РСО-Алания высокотехнологичного завода по глубокой переработке кукурузы мощностью 150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тн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/сутки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СПК «Возрождение»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11799"/>
                  </a:ext>
                </a:extLst>
              </a:tr>
              <a:tr h="370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Выращивание грецкого ореха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ООО "Урожай плюс"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170169"/>
                  </a:ext>
                </a:extLst>
              </a:tr>
              <a:tr h="607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Строительство тепличного комплекса площадью 5 га (СПК «Ра»)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СПК «Ра»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1 250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856452"/>
                  </a:ext>
                </a:extLst>
              </a:tr>
              <a:tr h="997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Строительство дробильно-сортировочного завода с карьером на базе гравийно-песчаного месторождения в Ардонском районе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Министерство природных ресурсов и экологии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РСОАлания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771922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0E923822-ED49-7F7B-5960-7D00388624D2}"/>
              </a:ext>
            </a:extLst>
          </p:cNvPr>
          <p:cNvSpPr txBox="1"/>
          <p:nvPr/>
        </p:nvSpPr>
        <p:spPr>
          <a:xfrm>
            <a:off x="576470" y="463414"/>
            <a:ext cx="1478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</a:rPr>
              <a:t>Информация о инвестиционных проектах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D8767B8-B923-F663-7BF0-6E84E14E2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0652" y="9780365"/>
            <a:ext cx="4747348" cy="506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946BDC96-4A7A-C991-3865-57B1D4BCDDCB}"/>
              </a:ext>
            </a:extLst>
          </p:cNvPr>
          <p:cNvSpPr/>
          <p:nvPr/>
        </p:nvSpPr>
        <p:spPr>
          <a:xfrm>
            <a:off x="152400" y="2476500"/>
            <a:ext cx="11201400" cy="71245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20"/>
          <p:cNvSpPr txBox="1"/>
          <p:nvPr/>
        </p:nvSpPr>
        <p:spPr>
          <a:xfrm>
            <a:off x="274710" y="735656"/>
            <a:ext cx="17860890" cy="1571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883"/>
              </a:lnSpc>
            </a:pPr>
            <a:r>
              <a:rPr lang="ru-RU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Сведения о рыбоводстве</a:t>
            </a:r>
            <a:endParaRPr lang="en-US" sz="9600" b="1" dirty="0">
              <a:solidFill>
                <a:schemeClr val="accent1">
                  <a:lumMod val="60000"/>
                  <a:lumOff val="40000"/>
                </a:schemeClr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4AC540-4A92-3669-B248-89BBFD95018C}"/>
              </a:ext>
            </a:extLst>
          </p:cNvPr>
          <p:cNvSpPr txBox="1"/>
          <p:nvPr/>
        </p:nvSpPr>
        <p:spPr>
          <a:xfrm>
            <a:off x="785176" y="2895589"/>
            <a:ext cx="10541410" cy="6286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Сведения о рыбоводстве.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Ардонском районе большие перспективы имеет и активно развивается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рыбоводство.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настоящее время имеется 30 рыбоводческих хозяйства, в том числе 8 –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сельскохозяйственных организаций и 22 крестьянских фермерских хозяйств и ИП, в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том числе 4 инвестиционных проектов по созданию форелевого хозяйства: </a:t>
            </a:r>
            <a:r>
              <a:rPr lang="ru-RU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«Остров Аквакультуры», ООО «</a:t>
            </a:r>
            <a:r>
              <a:rPr lang="ru-RU" i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РыбВод</a:t>
            </a:r>
            <a:r>
              <a:rPr lang="ru-RU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», ООО «Парус», СПК «Викентий».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Самое крупное рыбоводческое предприятие на сегодня </a:t>
            </a:r>
            <a:r>
              <a:rPr lang="ru-RU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"Остров-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Аквакультура"</a:t>
            </a: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которое занимается промышленным выращиванием радужной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форели. Примерная годовая мощность предприятия сейчас составляет 3,5 тыс. тонн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"Арлан Фиш"</a:t>
            </a: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второе по объемам предприятие отрасли – создание и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 рыбоводческого форелевого хозяйства в селе </a:t>
            </a:r>
            <a:r>
              <a:rPr lang="ru-RU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Красногор</a:t>
            </a: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Ардонского района.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Введены в эксплуатацию 80 бассейнов, в которых содержится около 600 тонн рыбы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цех по ее переработке мощностью 5 тонн в сутки. Планируется продолжить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строительство бассейнов и инфраструктуры.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«Ардон–Фиш» </a:t>
            </a: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занимается выращиванием малька форели из икры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ведущих селекционных центров мира, свободных от вирусных инфекций,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адаптированную к солнцу, на воде из глубоких артезианских скважин.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"Ир-Фиш", расположено в районе селения Бекан Ардонского района.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Дорога тянется через сеть водоемов, перелески, посевы сельскохозяйственных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культур, строения. И вот большая асфальтированная площадка для автомашины и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спуск к озеру. С края водоема уходят в воду мостики на поплавках, ведущие к садкам.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этих садках выращивают форель.</a:t>
            </a:r>
          </a:p>
        </p:txBody>
      </p:sp>
      <p:pic>
        <p:nvPicPr>
          <p:cNvPr id="32" name="Рисунок 31" descr="Золотая рыбка контур">
            <a:extLst>
              <a:ext uri="{FF2B5EF4-FFF2-40B4-BE49-F238E27FC236}">
                <a16:creationId xmlns:a16="http://schemas.microsoft.com/office/drawing/2014/main" id="{99300ACC-99D0-6D73-4F4A-1C2813AC9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7165" y="2019300"/>
            <a:ext cx="6858178" cy="685817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80579B7-0FC3-C039-71CC-8081B37CCB5B}"/>
              </a:ext>
            </a:extLst>
          </p:cNvPr>
          <p:cNvSpPr txBox="1"/>
          <p:nvPr/>
        </p:nvSpPr>
        <p:spPr>
          <a:xfrm>
            <a:off x="274710" y="371570"/>
            <a:ext cx="9486900" cy="365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 портал РСО-Алания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34F2BCB-F6C0-4B4A-9F0B-26DFB3BE87B0}">
  <we:reference id="wa200005566" version="3.0.0.2" store="ru-RU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45744</TotalTime>
  <Words>662</Words>
  <Application>Microsoft Office PowerPoint</Application>
  <PresentationFormat>Произвольный</PresentationFormat>
  <Paragraphs>175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Bricolage Grotesque</vt:lpstr>
      <vt:lpstr>Nunito</vt:lpstr>
      <vt:lpstr>Aptos</vt:lpstr>
      <vt:lpstr>Segoe UI Black</vt:lpstr>
      <vt:lpstr>Arial</vt:lpstr>
      <vt:lpstr>Bricolage Grotesque Semi-Bold</vt:lpstr>
      <vt:lpstr>Bricolage Grotesque Light</vt:lpstr>
      <vt:lpstr>Cambria</vt:lpstr>
      <vt:lpstr>Arial Black</vt:lpstr>
      <vt:lpstr>Calibri</vt:lpstr>
      <vt:lpstr>Bricolage Grotesque Ultra-Bold</vt:lpstr>
      <vt:lpstr>Bricolage Grotesque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White Modern Bold Company Annual Report Presentation</dc:title>
  <dc:creator>User</dc:creator>
  <cp:lastModifiedBy>Луиза Дударова</cp:lastModifiedBy>
  <cp:revision>8</cp:revision>
  <dcterms:created xsi:type="dcterms:W3CDTF">2006-08-16T00:00:00Z</dcterms:created>
  <dcterms:modified xsi:type="dcterms:W3CDTF">2025-03-26T07:52:34Z</dcterms:modified>
  <dc:identifier>DAGXHANkcvc</dc:identifier>
</cp:coreProperties>
</file>