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90" r:id="rId4"/>
    <p:sldId id="264" r:id="rId5"/>
    <p:sldId id="261" r:id="rId6"/>
    <p:sldId id="260" r:id="rId7"/>
    <p:sldId id="259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Bricolage Grotesque" panose="020B0604020202020204" charset="0"/>
      <p:regular r:id="rId11"/>
    </p:embeddedFont>
    <p:embeddedFont>
      <p:font typeface="Bricolage Grotesque Bold" panose="020B0604020202020204" charset="0"/>
      <p:regular r:id="rId12"/>
    </p:embeddedFont>
    <p:embeddedFont>
      <p:font typeface="Bricolage Grotesque Light" panose="020B0604020202020204" charset="0"/>
      <p:regular r:id="rId13"/>
    </p:embeddedFont>
    <p:embeddedFont>
      <p:font typeface="Bricolage Grotesque Semi-Bold" panose="020B0604020202020204" charset="0"/>
      <p:regular r:id="rId14"/>
    </p:embeddedFont>
    <p:embeddedFont>
      <p:font typeface="Bricolage Grotesque Ultra-Bold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Nunito" pitchFamily="2" charset="-52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869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40" autoAdjust="0"/>
  </p:normalViewPr>
  <p:slideViewPr>
    <p:cSldViewPr>
      <p:cViewPr varScale="1">
        <p:scale>
          <a:sx n="75" d="100"/>
          <a:sy n="75" d="100"/>
        </p:scale>
        <p:origin x="4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210154183697"/>
          <c:y val="3.0168471017993959E-2"/>
          <c:w val="0.74016510692173598"/>
          <c:h val="0.732601398527139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78112"/>
        <c:axId val="123584512"/>
      </c:barChart>
      <c:catAx>
        <c:axId val="1259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84512"/>
        <c:crosses val="autoZero"/>
        <c:auto val="1"/>
        <c:lblAlgn val="ctr"/>
        <c:lblOffset val="100"/>
        <c:noMultiLvlLbl val="0"/>
      </c:catAx>
      <c:valAx>
        <c:axId val="123584512"/>
        <c:scaling>
          <c:orientation val="minMax"/>
          <c:max val="72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ru-RU"/>
          </a:p>
        </c:txPr>
        <c:crossAx val="125978112"/>
        <c:crosses val="autoZero"/>
        <c:crossBetween val="between"/>
        <c:majorUnit val="1000"/>
        <c:min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1378" b="1" i="0" u="none" strike="noStrike" kern="1200" baseline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9B8C-FD38-4261-8019-E50DFBAB57B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6958-A93E-4073-A303-F9C1301FC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351632" y="1943100"/>
            <a:ext cx="8783968" cy="6404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Инвестиционный паспорт </a:t>
            </a:r>
            <a:r>
              <a:rPr lang="ru-RU" sz="8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Моздокского</a:t>
            </a:r>
            <a:r>
              <a:rPr lang="en-US" sz="88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 panose="020B0604020202020204" charset="0"/>
                <a:ea typeface="+mj-ea"/>
                <a:cs typeface="+mj-cs"/>
                <a:sym typeface="Bricolage Grotesque Bold"/>
              </a:rPr>
              <a:t> района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6449" y="5143498"/>
            <a:ext cx="7208536" cy="125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000" kern="1200" dirty="0">
              <a:solidFill>
                <a:schemeClr val="tx2"/>
              </a:solidFill>
              <a:latin typeface="+mn-lt"/>
              <a:ea typeface="+mn-ea"/>
              <a:cs typeface="+mn-cs"/>
              <a:sym typeface="Bricolage Grotesque Light"/>
            </a:endParaRPr>
          </a:p>
        </p:txBody>
      </p:sp>
      <p:pic>
        <p:nvPicPr>
          <p:cNvPr id="25" name="Рисунок 24" descr="Пейзаж шоссе контур">
            <a:extLst>
              <a:ext uri="{FF2B5EF4-FFF2-40B4-BE49-F238E27FC236}">
                <a16:creationId xmlns:a16="http://schemas.microsoft.com/office/drawing/2014/main" id="{ACBE510B-377E-ED8B-930B-D18F6BF3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3" name="Group 3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8965"/>
            <a:ext cx="9358011" cy="10295969"/>
            <a:chOff x="305" y="-5977"/>
            <a:chExt cx="6238675" cy="68639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162664" y="8481844"/>
            <a:ext cx="626243" cy="6623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 rot="20412897">
            <a:off x="14378440" y="5417366"/>
            <a:ext cx="442741" cy="4818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25BD-E5C3-A34D-069F-906BCEE1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73" y="8688710"/>
            <a:ext cx="8559196" cy="913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316890" y="6420736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31910" y="1765972"/>
            <a:ext cx="11674709" cy="3292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06"/>
              </a:lnSpc>
            </a:pP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Общая</a:t>
            </a:r>
            <a:r>
              <a:rPr lang="ru-RU" sz="12834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lang="ru-RU" sz="12834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характеристика </a:t>
            </a:r>
            <a:endParaRPr lang="en-US" sz="12834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0789" y="7342455"/>
            <a:ext cx="1780386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91245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910" y="8132693"/>
            <a:ext cx="2107697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pc="-36" dirty="0">
                <a:solidFill>
                  <a:srgbClr val="323232"/>
                </a:solidFill>
                <a:latin typeface="Nunito" pitchFamily="2" charset="-52"/>
                <a:ea typeface="Calibri" panose="020F0502020204030204" pitchFamily="34" charset="0"/>
                <a:cs typeface="Calibri" panose="020F0502020204030204" pitchFamily="34" charset="0"/>
                <a:sym typeface="Bricolage Grotesque Light"/>
              </a:rPr>
              <a:t>Общая численность населения</a:t>
            </a:r>
            <a:endParaRPr lang="en-US" spc="-36" dirty="0">
              <a:solidFill>
                <a:srgbClr val="323232"/>
              </a:solidFill>
              <a:latin typeface="Nunito" pitchFamily="2" charset="-52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83007" y="7351540"/>
            <a:ext cx="3527555" cy="79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 107 112 га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19191" y="8132693"/>
            <a:ext cx="1561738" cy="32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Площадь МО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98308" y="7331299"/>
            <a:ext cx="914399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ru-RU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32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57205" y="8124582"/>
            <a:ext cx="1709487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ru-RU" sz="2022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Населенных пунктов</a:t>
            </a:r>
            <a:endParaRPr lang="en-US" sz="2022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1399849" y="6636181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1" y="0"/>
                </a:lnTo>
                <a:lnTo>
                  <a:pt x="885811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C3074B5-2E08-C3AA-3BD6-6F90BD91C434}"/>
              </a:ext>
            </a:extLst>
          </p:cNvPr>
          <p:cNvSpPr/>
          <p:nvPr/>
        </p:nvSpPr>
        <p:spPr>
          <a:xfrm>
            <a:off x="947044" y="6359464"/>
            <a:ext cx="990600" cy="9829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 descr="Группа со сплошной заливкой">
            <a:extLst>
              <a:ext uri="{FF2B5EF4-FFF2-40B4-BE49-F238E27FC236}">
                <a16:creationId xmlns:a16="http://schemas.microsoft.com/office/drawing/2014/main" id="{742F475E-B0EC-94F6-A261-758A81D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15" y="6420736"/>
            <a:ext cx="914400" cy="91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FCB788D-9469-8DC8-DD18-A20D3ED7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47" y="6353595"/>
            <a:ext cx="993734" cy="981541"/>
          </a:xfrm>
          <a:prstGeom prst="rect">
            <a:avLst/>
          </a:prstGeom>
        </p:spPr>
      </p:pic>
      <p:pic>
        <p:nvPicPr>
          <p:cNvPr id="44" name="Рисунок 43" descr="Карта с кнопкой контур">
            <a:extLst>
              <a:ext uri="{FF2B5EF4-FFF2-40B4-BE49-F238E27FC236}">
                <a16:creationId xmlns:a16="http://schemas.microsoft.com/office/drawing/2014/main" id="{775AC423-E191-91BA-F00B-61B94DB8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347" y="6340811"/>
            <a:ext cx="914400" cy="914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CC2A733-4DEA-7B1D-A93E-CBDEABB7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531" y="6388264"/>
            <a:ext cx="993734" cy="981541"/>
          </a:xfrm>
          <a:prstGeom prst="rect">
            <a:avLst/>
          </a:prstGeom>
        </p:spPr>
      </p:pic>
      <p:pic>
        <p:nvPicPr>
          <p:cNvPr id="50" name="Рисунок 49" descr="Город со сплошной заливкой">
            <a:extLst>
              <a:ext uri="{FF2B5EF4-FFF2-40B4-BE49-F238E27FC236}">
                <a16:creationId xmlns:a16="http://schemas.microsoft.com/office/drawing/2014/main" id="{EC943B8D-431C-F7F6-8E92-2470C6227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4748" y="6375594"/>
            <a:ext cx="914400" cy="914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749F511-FD55-03AE-68C6-318A5CA9E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667" y="734159"/>
            <a:ext cx="8009310" cy="898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8E3B4-0AB2-3F03-11BD-470EDBD629AE}"/>
              </a:ext>
            </a:extLst>
          </p:cNvPr>
          <p:cNvSpPr txBox="1"/>
          <p:nvPr/>
        </p:nvSpPr>
        <p:spPr>
          <a:xfrm>
            <a:off x="76200" y="172274"/>
            <a:ext cx="10373156" cy="40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30038" y="2171701"/>
            <a:ext cx="11204762" cy="7047372"/>
            <a:chOff x="0" y="-38100"/>
            <a:chExt cx="3067736" cy="318813"/>
          </a:xfrm>
        </p:grpSpPr>
        <p:sp>
          <p:nvSpPr>
            <p:cNvPr id="9" name="Freeform 9"/>
            <p:cNvSpPr/>
            <p:nvPr/>
          </p:nvSpPr>
          <p:spPr>
            <a:xfrm>
              <a:off x="0" y="-3181"/>
              <a:ext cx="3058316" cy="283894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sz="20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0250" y="1266209"/>
            <a:ext cx="98540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986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Ресурсная база</a:t>
            </a:r>
            <a:endParaRPr lang="en-US" sz="6986" b="1" dirty="0">
              <a:solidFill>
                <a:schemeClr val="bg1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21" name="Рисунок 20" descr="Пейзаж каньона со сплошной заливкой">
            <a:extLst>
              <a:ext uri="{FF2B5EF4-FFF2-40B4-BE49-F238E27FC236}">
                <a16:creationId xmlns:a16="http://schemas.microsoft.com/office/drawing/2014/main" id="{4D3A6DFE-1F67-3A8E-FB61-42EB2576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9281" y="2943588"/>
            <a:ext cx="6138893" cy="6239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27DE0-9D7B-8E36-AF49-B589FB8C30A4}"/>
              </a:ext>
            </a:extLst>
          </p:cNvPr>
          <p:cNvSpPr txBox="1"/>
          <p:nvPr/>
        </p:nvSpPr>
        <p:spPr>
          <a:xfrm>
            <a:off x="720250" y="3025545"/>
            <a:ext cx="1043940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/>
              <a:t>Климат, почвенный покров и растительность отличается разнообразием. Преобладающие почвы полынно – злаковой степи – каштановые, имеют </a:t>
            </a:r>
            <a:r>
              <a:rPr lang="ru-RU" sz="2300" dirty="0" err="1"/>
              <a:t>ма-лую</a:t>
            </a:r>
            <a:r>
              <a:rPr lang="ru-RU" sz="2300" dirty="0"/>
              <a:t> мощность – около 50 см, количество гумуса в них небольшое – 2,5 – 3,5%. Они образовались на серо-бурых лессовидных суглинках и богаты ка-</a:t>
            </a:r>
            <a:r>
              <a:rPr lang="ru-RU" sz="2300" dirty="0" err="1"/>
              <a:t>лием</a:t>
            </a:r>
            <a:r>
              <a:rPr lang="ru-RU" sz="2300" dirty="0"/>
              <a:t>, фосфором и азотом. </a:t>
            </a:r>
          </a:p>
          <a:p>
            <a:r>
              <a:rPr lang="ru-RU" sz="2300" dirty="0"/>
              <a:t>В </a:t>
            </a:r>
            <a:r>
              <a:rPr lang="ru-RU" sz="2300" dirty="0" err="1"/>
              <a:t>разнотравно</a:t>
            </a:r>
            <a:r>
              <a:rPr lang="ru-RU" sz="2300" dirty="0"/>
              <a:t> – злаковой степи преобладают </a:t>
            </a:r>
            <a:r>
              <a:rPr lang="ru-RU" sz="2300" dirty="0" err="1"/>
              <a:t>предкавказские</a:t>
            </a:r>
            <a:r>
              <a:rPr lang="ru-RU" sz="2300" dirty="0"/>
              <a:t> черноземы и темно-каштановые почвы (вдоль правого берега Терека) </a:t>
            </a:r>
            <a:r>
              <a:rPr lang="ru-RU" sz="2300" dirty="0" err="1"/>
              <a:t>Предкавказские</a:t>
            </a:r>
            <a:r>
              <a:rPr lang="ru-RU" sz="2300" dirty="0"/>
              <a:t> черноземы отличаются относительной </a:t>
            </a:r>
            <a:r>
              <a:rPr lang="ru-RU" sz="2300" dirty="0" err="1"/>
              <a:t>гумусированностью</a:t>
            </a:r>
            <a:r>
              <a:rPr lang="ru-RU" sz="2300" dirty="0"/>
              <a:t> верхнего </a:t>
            </a:r>
            <a:r>
              <a:rPr lang="ru-RU" sz="2300" dirty="0" err="1"/>
              <a:t>горизон</a:t>
            </a:r>
            <a:r>
              <a:rPr lang="ru-RU" sz="2300" dirty="0"/>
              <a:t>-та и большой мощностью (до 100 см и более) гумусовых горизонтов. Черно-</a:t>
            </a:r>
            <a:r>
              <a:rPr lang="ru-RU" sz="2300" dirty="0" err="1"/>
              <a:t>земы</a:t>
            </a:r>
            <a:r>
              <a:rPr lang="ru-RU" sz="2300" dirty="0"/>
              <a:t> являются лучшими почвами на территории Моздокского района и Се-верной Осетии, они богаты калием, азотом и фосфором.</a:t>
            </a:r>
          </a:p>
          <a:p>
            <a:r>
              <a:rPr lang="ru-RU" sz="2300" dirty="0"/>
              <a:t>Наиболее распространенными и типичными степными растениями </a:t>
            </a:r>
            <a:r>
              <a:rPr lang="ru-RU" sz="2300" dirty="0" err="1"/>
              <a:t>явля-ются</a:t>
            </a:r>
            <a:r>
              <a:rPr lang="ru-RU" sz="2300" dirty="0"/>
              <a:t> полынь, ковыль, типчак, тонконог, на выгонах – </a:t>
            </a:r>
            <a:r>
              <a:rPr lang="ru-RU" sz="2300" dirty="0" err="1"/>
              <a:t>свинорой</a:t>
            </a:r>
            <a:r>
              <a:rPr lang="ru-RU" sz="2300" dirty="0"/>
              <a:t>. Господству-</a:t>
            </a:r>
            <a:r>
              <a:rPr lang="ru-RU" sz="2300" dirty="0" err="1"/>
              <a:t>ющие</a:t>
            </a:r>
            <a:r>
              <a:rPr lang="ru-RU" sz="2300" dirty="0"/>
              <a:t> травы: тысячелистник обыкновенный, шалфей мутовчатый, ковыль-волосатик, бородач. </a:t>
            </a:r>
          </a:p>
          <a:p>
            <a:r>
              <a:rPr lang="ru-RU" sz="2300" dirty="0"/>
              <a:t>Природно-географические условия Моздока в целом благоприятны для веде-</a:t>
            </a:r>
            <a:r>
              <a:rPr lang="ru-RU" sz="2300" dirty="0" err="1"/>
              <a:t>ния</a:t>
            </a:r>
            <a:r>
              <a:rPr lang="ru-RU" sz="2300" dirty="0"/>
              <a:t> сельского хозяйства.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579027" y="591229"/>
            <a:ext cx="7976703" cy="1537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9"/>
              </a:lnSpc>
            </a:pPr>
            <a:r>
              <a:rPr lang="ru-RU" sz="4400" b="1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Труд и занятость</a:t>
            </a:r>
            <a:endParaRPr lang="en-US" sz="440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4AECB0C-FCF0-E72D-EA38-51BD904E5028}"/>
              </a:ext>
            </a:extLst>
          </p:cNvPr>
          <p:cNvGrpSpPr/>
          <p:nvPr/>
        </p:nvGrpSpPr>
        <p:grpSpPr>
          <a:xfrm>
            <a:off x="651509" y="3739511"/>
            <a:ext cx="8447420" cy="5908237"/>
            <a:chOff x="8904971" y="3673856"/>
            <a:chExt cx="5594303" cy="5266227"/>
          </a:xfrm>
        </p:grpSpPr>
        <p:sp>
          <p:nvSpPr>
            <p:cNvPr id="6" name="AutoShape 6"/>
            <p:cNvSpPr/>
            <p:nvPr/>
          </p:nvSpPr>
          <p:spPr>
            <a:xfrm>
              <a:off x="8923154" y="4529536"/>
              <a:ext cx="5557430" cy="37535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8923152" y="3673856"/>
              <a:ext cx="5557430" cy="6013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AutoShape 9"/>
            <p:cNvSpPr/>
            <p:nvPr/>
          </p:nvSpPr>
          <p:spPr>
            <a:xfrm>
              <a:off x="8923154" y="5478869"/>
              <a:ext cx="5563996" cy="14600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23153" y="5852613"/>
              <a:ext cx="2681309" cy="199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29"/>
                </a:lnSpc>
                <a:spcBef>
                  <a:spcPct val="0"/>
                </a:spcBef>
              </a:pP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8923153" y="6419764"/>
              <a:ext cx="5544994" cy="10073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8954280" y="7089256"/>
              <a:ext cx="5544994" cy="14612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15"/>
            <p:cNvSpPr/>
            <p:nvPr/>
          </p:nvSpPr>
          <p:spPr>
            <a:xfrm flipH="1">
              <a:off x="11559950" y="3673859"/>
              <a:ext cx="84" cy="3430009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14471031" y="3673860"/>
              <a:ext cx="20867" cy="3402737"/>
            </a:xfrm>
            <a:prstGeom prst="line">
              <a:avLst/>
            </a:prstGeom>
            <a:ln w="9525" cap="flat">
              <a:solidFill>
                <a:srgbClr val="3232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923153" y="3954644"/>
              <a:ext cx="2681309" cy="199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Вакантные рабочие места </a:t>
              </a: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697254" y="3982536"/>
              <a:ext cx="667979" cy="19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Bricolage Grotesque Semi-Bold"/>
                  <a:sym typeface="Bricolage Grotesque Semi-Bold"/>
                </a:rPr>
                <a:t>167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923153" y="4903281"/>
              <a:ext cx="2681309" cy="199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endParaRPr lang="en-US" sz="1400" dirty="0"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691812" y="4902558"/>
              <a:ext cx="667979" cy="19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693287" y="5835443"/>
              <a:ext cx="667979" cy="19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485535" y="5852682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904971" y="6683868"/>
              <a:ext cx="2790679" cy="1991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r>
                <a:rPr lang="ru-RU" sz="1400" dirty="0"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Незанятое трудоспособное население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1922646" y="6745112"/>
              <a:ext cx="2230868" cy="198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r>
                <a:rPr lang="ru-RU" sz="1378" b="1" dirty="0">
                  <a:solidFill>
                    <a:srgbClr val="323232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Bricolage Grotesque Semi-Bold"/>
                </a:rPr>
                <a:t>19895</a:t>
              </a:r>
              <a:endParaRPr lang="en-US" sz="1378" b="1" dirty="0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Bricolage Grotesque Semi-Bold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923153" y="7751277"/>
              <a:ext cx="223229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2028940" y="8700609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3485535" y="8700678"/>
              <a:ext cx="667979" cy="23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9"/>
                </a:lnSpc>
                <a:spcBef>
                  <a:spcPct val="0"/>
                </a:spcBef>
              </a:pPr>
              <a:endParaRPr lang="en-US" sz="1378" b="1" dirty="0">
                <a:solidFill>
                  <a:srgbClr val="323232"/>
                </a:solidFill>
                <a:latin typeface="Bricolage Grotesque Ultra-Bold"/>
                <a:ea typeface="Bricolage Grotesque Ultra-Bold"/>
                <a:cs typeface="Bricolage Grotesque Ultra-Bold"/>
                <a:sym typeface="Bricolage Grotesque Ultra-Bold"/>
              </a:endParaRPr>
            </a:p>
          </p:txBody>
        </p:sp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FEB8EEC-F0D5-6164-BC3D-38F194E7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353" y="3926182"/>
            <a:ext cx="4189117" cy="4189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E663D-A60D-EDE0-EC98-076C9C289E7D}"/>
              </a:ext>
            </a:extLst>
          </p:cNvPr>
          <p:cNvSpPr txBox="1"/>
          <p:nvPr/>
        </p:nvSpPr>
        <p:spPr>
          <a:xfrm>
            <a:off x="76200" y="127175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6000"/>
                  </a:scheme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66000"/>
                </a:scheme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4B5D0-5E60-EFD2-89C7-1846DF90D7F4}"/>
              </a:ext>
            </a:extLst>
          </p:cNvPr>
          <p:cNvSpPr txBox="1"/>
          <p:nvPr/>
        </p:nvSpPr>
        <p:spPr>
          <a:xfrm>
            <a:off x="585564" y="5071815"/>
            <a:ext cx="9156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Экономически активное население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54A51-332C-C26E-2D68-049DE5396977}"/>
              </a:ext>
            </a:extLst>
          </p:cNvPr>
          <p:cNvSpPr txBox="1"/>
          <p:nvPr/>
        </p:nvSpPr>
        <p:spPr>
          <a:xfrm>
            <a:off x="6547971" y="5063628"/>
            <a:ext cx="9157252" cy="304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78" b="1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26512</a:t>
            </a:r>
            <a:endParaRPr lang="ru-RU" sz="1378" b="1" dirty="0">
              <a:solidFill>
                <a:srgbClr val="32323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F54DA-62E9-EEA3-9B4A-52C994AEC697}"/>
              </a:ext>
            </a:extLst>
          </p:cNvPr>
          <p:cNvSpPr txBox="1"/>
          <p:nvPr/>
        </p:nvSpPr>
        <p:spPr>
          <a:xfrm>
            <a:off x="579027" y="6054268"/>
            <a:ext cx="9156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Занятое трудоспособное население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8A9C53-11DE-2BBD-4BA4-DC624FF3204B}"/>
              </a:ext>
            </a:extLst>
          </p:cNvPr>
          <p:cNvSpPr txBox="1"/>
          <p:nvPr/>
        </p:nvSpPr>
        <p:spPr>
          <a:xfrm>
            <a:off x="1916965" y="6134023"/>
            <a:ext cx="915725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450215" algn="ctr">
              <a:lnSpc>
                <a:spcPts val="1800"/>
              </a:lnSpc>
              <a:spcAft>
                <a:spcPts val="0"/>
              </a:spcAft>
            </a:pPr>
            <a:r>
              <a:rPr lang="ru-RU" sz="1378" b="1">
                <a:solidFill>
                  <a:srgbClr val="32323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25779</a:t>
            </a:r>
            <a:endParaRPr lang="ru-RU" sz="1378" b="1" dirty="0">
              <a:solidFill>
                <a:srgbClr val="32323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19" name="Объект 4">
            <a:extLst>
              <a:ext uri="{FF2B5EF4-FFF2-40B4-BE49-F238E27FC236}">
                <a16:creationId xmlns:a16="http://schemas.microsoft.com/office/drawing/2014/main" id="{F4082DC1-78FE-A69A-1A8E-43B07D3FC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59041"/>
              </p:ext>
            </p:extLst>
          </p:nvPr>
        </p:nvGraphicFramePr>
        <p:xfrm>
          <a:off x="10816136" y="2314532"/>
          <a:ext cx="6681152" cy="740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11704" y="7976541"/>
            <a:ext cx="3221020" cy="67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8"/>
              </a:lnSpc>
            </a:pPr>
            <a:endParaRPr lang="en-US" sz="3920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497926" y="4038814"/>
            <a:ext cx="162916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7 :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704" y="7471296"/>
            <a:ext cx="3344294" cy="38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</a:pPr>
            <a:endParaRPr lang="en-US" sz="2310" dirty="0">
              <a:solidFill>
                <a:srgbClr val="323232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9549" y="3878912"/>
            <a:ext cx="90592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Ratio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0250" y="800572"/>
            <a:ext cx="74068" cy="783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55"/>
              </a:lnSpc>
            </a:pPr>
            <a:endParaRPr/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87655E3B-1247-5509-E950-957F28F6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6644"/>
              </p:ext>
            </p:extLst>
          </p:nvPr>
        </p:nvGraphicFramePr>
        <p:xfrm>
          <a:off x="457200" y="1943100"/>
          <a:ext cx="16966695" cy="689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881">
                  <a:extLst>
                    <a:ext uri="{9D8B030D-6E8A-4147-A177-3AD203B41FA5}">
                      <a16:colId xmlns:a16="http://schemas.microsoft.com/office/drawing/2014/main" val="89269715"/>
                    </a:ext>
                  </a:extLst>
                </a:gridCol>
                <a:gridCol w="5577907">
                  <a:extLst>
                    <a:ext uri="{9D8B030D-6E8A-4147-A177-3AD203B41FA5}">
                      <a16:colId xmlns:a16="http://schemas.microsoft.com/office/drawing/2014/main" val="3520458502"/>
                    </a:ext>
                  </a:extLst>
                </a:gridCol>
                <a:gridCol w="5577907">
                  <a:extLst>
                    <a:ext uri="{9D8B030D-6E8A-4147-A177-3AD203B41FA5}">
                      <a16:colId xmlns:a16="http://schemas.microsoft.com/office/drawing/2014/main" val="526813412"/>
                    </a:ext>
                  </a:extLst>
                </a:gridCol>
              </a:tblGrid>
              <a:tr h="2841351">
                <a:tc>
                  <a:txBody>
                    <a:bodyPr/>
                    <a:lstStyle/>
                    <a:p>
                      <a:r>
                        <a:rPr lang="ru-RU" sz="3200" dirty="0"/>
                        <a:t>Название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инвестиций, млн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algn="l" defTabSz="914400" rtl="0" eaLnBrk="1" latinLnBrk="0" hangingPunct="1"/>
                      <a:endParaRPr lang="ru-RU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03216"/>
                  </a:ext>
                </a:extLst>
              </a:tr>
              <a:tr h="137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Организация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винопроизводства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в РСО-Алания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«Виноградарь Кавказа»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1029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59502"/>
                  </a:ext>
                </a:extLst>
              </a:tr>
              <a:tr h="515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агрокомплекса в г. Моздок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 ООО «ЭКС»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14711"/>
                  </a:ext>
                </a:extLst>
              </a:tr>
              <a:tr h="515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Молокоперерабатывающий завод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СППК "Агро-Юг"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22,65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36731"/>
                  </a:ext>
                </a:extLst>
              </a:tr>
              <a:tr h="1653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Строительство фитнес-центра с бассейном в Моздокском районе РСО-Алания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ООО "Строймонтаж"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52,4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1799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E923822-ED49-7F7B-5960-7D00388624D2}"/>
              </a:ext>
            </a:extLst>
          </p:cNvPr>
          <p:cNvSpPr txBox="1"/>
          <p:nvPr/>
        </p:nvSpPr>
        <p:spPr>
          <a:xfrm>
            <a:off x="576470" y="463414"/>
            <a:ext cx="1478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инвестиционных проектах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D8767B8-B923-F663-7BF0-6E84E14E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652" y="9780365"/>
            <a:ext cx="4747348" cy="506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96123" y="2296897"/>
            <a:ext cx="11493204" cy="7140898"/>
            <a:chOff x="0" y="-38100"/>
            <a:chExt cx="3146708" cy="323044"/>
          </a:xfrm>
        </p:grpSpPr>
        <p:sp>
          <p:nvSpPr>
            <p:cNvPr id="9" name="Freeform 9"/>
            <p:cNvSpPr/>
            <p:nvPr/>
          </p:nvSpPr>
          <p:spPr>
            <a:xfrm>
              <a:off x="0" y="-8845"/>
              <a:ext cx="3146708" cy="293789"/>
            </a:xfrm>
            <a:custGeom>
              <a:avLst/>
              <a:gdLst/>
              <a:ahLst/>
              <a:cxnLst/>
              <a:rect l="l" t="t" r="r" b="b"/>
              <a:pathLst>
                <a:path w="3067736" h="279079">
                  <a:moveTo>
                    <a:pt x="53838" y="0"/>
                  </a:moveTo>
                  <a:lnTo>
                    <a:pt x="3013898" y="0"/>
                  </a:lnTo>
                  <a:cubicBezTo>
                    <a:pt x="3028176" y="0"/>
                    <a:pt x="3041870" y="5672"/>
                    <a:pt x="3051967" y="15769"/>
                  </a:cubicBezTo>
                  <a:cubicBezTo>
                    <a:pt x="3062063" y="25865"/>
                    <a:pt x="3067736" y="39559"/>
                    <a:pt x="3067736" y="53838"/>
                  </a:cubicBezTo>
                  <a:lnTo>
                    <a:pt x="3067736" y="225241"/>
                  </a:lnTo>
                  <a:cubicBezTo>
                    <a:pt x="3067736" y="239520"/>
                    <a:pt x="3062063" y="253213"/>
                    <a:pt x="3051967" y="263310"/>
                  </a:cubicBezTo>
                  <a:cubicBezTo>
                    <a:pt x="3041870" y="273407"/>
                    <a:pt x="3028176" y="279079"/>
                    <a:pt x="3013898" y="279079"/>
                  </a:cubicBezTo>
                  <a:lnTo>
                    <a:pt x="53838" y="279079"/>
                  </a:lnTo>
                  <a:cubicBezTo>
                    <a:pt x="39559" y="279079"/>
                    <a:pt x="25865" y="273407"/>
                    <a:pt x="15769" y="263310"/>
                  </a:cubicBezTo>
                  <a:cubicBezTo>
                    <a:pt x="5672" y="253213"/>
                    <a:pt x="0" y="239520"/>
                    <a:pt x="0" y="225241"/>
                  </a:cubicBezTo>
                  <a:lnTo>
                    <a:pt x="0" y="53838"/>
                  </a:lnTo>
                  <a:cubicBezTo>
                    <a:pt x="0" y="39559"/>
                    <a:pt x="5672" y="25865"/>
                    <a:pt x="15769" y="15769"/>
                  </a:cubicBezTo>
                  <a:cubicBezTo>
                    <a:pt x="25865" y="5672"/>
                    <a:pt x="39559" y="0"/>
                    <a:pt x="5383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ru-RU" sz="20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Для повышения эффективности инвестиционной деятельности и развития малого и среднего бизнеса в муниципальном образовании Моздокский район, предусмотрены следующие виды поддержки: финансовая, консультационная, информационная, правовая, имущественная, административно-организационная. 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По муниципальной программе «Развитие и поддержка малого и среднего предпринимательства Моздокского района» оказывается финансовая поддержка субъектам малого и среднего предпринимательства в Моздокском районе. Предпочтения отдаются тем бизнес проектам, которые имеют социально значимые ориентиры.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В качестве имущественной поддержки субъектов малого и среднего пред-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принимательства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Моздокского района заключено 10 договоров аренды земли с главами крестьянских (фермерских) хозяйств, которым передано в аренду 441,86 га земель сельхозназначения, а также заключено 7 договоров долго-срочной аренды муниципального имущества с индивидуальными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предприни-мателями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.</a:t>
              </a:r>
            </a:p>
            <a:p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Сельское хозяйство в Моздокском районе является также одной из веду-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щих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сфер экономики. В результате аграрных преобразований в отрасли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сфор-мировалась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многоукладная структура собственности, в которой растет 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удель-ный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 вес обществ с ограниченной ответственностью и крестьянских (фермер-</a:t>
              </a:r>
              <a:r>
                <a:rPr lang="ru-RU" sz="2000" dirty="0" err="1">
                  <a:latin typeface="Segoe UI Black" panose="020B0A02040204020203" pitchFamily="34" charset="0"/>
                  <a:ea typeface="Segoe UI Black" panose="020B0A02040204020203" pitchFamily="34" charset="0"/>
                </a:rPr>
                <a:t>ских</a:t>
              </a:r>
              <a:r>
                <a:rPr lang="ru-RU" sz="20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) хозяйств. </a:t>
              </a:r>
            </a:p>
            <a:p>
              <a:endParaRPr lang="ru-RU" sz="28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endParaRPr lang="ru-RU" sz="20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7736" cy="317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6123" y="660430"/>
            <a:ext cx="16691162" cy="1934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r>
              <a:rPr lang="ru-RU" sz="60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Инвестиционная политика,</a:t>
            </a:r>
          </a:p>
          <a:p>
            <a:pPr algn="l">
              <a:lnSpc>
                <a:spcPts val="7684"/>
              </a:lnSpc>
            </a:pPr>
            <a:r>
              <a:rPr lang="ru-RU" sz="6000" b="1" dirty="0">
                <a:solidFill>
                  <a:schemeClr val="bg1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малый и средний бизнес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63B7B-3C68-38B5-1266-4FA50EE8995E}"/>
              </a:ext>
            </a:extLst>
          </p:cNvPr>
          <p:cNvSpPr txBox="1"/>
          <p:nvPr/>
        </p:nvSpPr>
        <p:spPr>
          <a:xfrm>
            <a:off x="1674270" y="4129522"/>
            <a:ext cx="10823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E4719-5A0A-1628-20CE-1396CFD39B10}"/>
              </a:ext>
            </a:extLst>
          </p:cNvPr>
          <p:cNvSpPr txBox="1"/>
          <p:nvPr/>
        </p:nvSpPr>
        <p:spPr>
          <a:xfrm>
            <a:off x="76200" y="178934"/>
            <a:ext cx="9144000" cy="38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  <a:alpha val="66000"/>
                  </a:srgb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6000"/>
                  </a:prstClr>
                </a:solidFill>
                <a:effectLst/>
                <a:uLnTx/>
                <a:uFillTx/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портал РСО-Алания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6000"/>
                </a:prstClr>
              </a:solidFill>
              <a:effectLst/>
              <a:uLnTx/>
              <a:uFillTx/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DFC23703-870F-5133-1DBC-B390BCB2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8508" y="2791578"/>
            <a:ext cx="6087092" cy="60870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1296301" y="417424"/>
            <a:ext cx="21278065" cy="1314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98"/>
              </a:lnSpc>
            </a:pPr>
            <a:r>
              <a:rPr lang="ru-RU" sz="6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Действующие промышленные предприятия</a:t>
            </a:r>
            <a:endParaRPr lang="en-US" sz="6600" b="1" dirty="0">
              <a:solidFill>
                <a:schemeClr val="accent1">
                  <a:lumMod val="40000"/>
                  <a:lumOff val="60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330356" y="3239089"/>
            <a:ext cx="1051727" cy="11124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30"/>
              </a:lnSpc>
            </a:pPr>
            <a:endParaRPr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8361" y="243190"/>
            <a:ext cx="7337887" cy="30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-RU" sz="2800" b="1" dirty="0">
                <a:solidFill>
                  <a:schemeClr val="bg1">
                    <a:alpha val="66000"/>
                  </a:schemeClr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Инвестиционный портал РСО-Алания</a:t>
            </a:r>
            <a:endParaRPr lang="en-US" sz="2800" b="1" dirty="0">
              <a:solidFill>
                <a:schemeClr val="bg1">
                  <a:alpha val="66000"/>
                </a:schemeClr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75F62D-81CB-8384-2C58-C0A4B22684CE}"/>
              </a:ext>
            </a:extLst>
          </p:cNvPr>
          <p:cNvSpPr/>
          <p:nvPr/>
        </p:nvSpPr>
        <p:spPr>
          <a:xfrm>
            <a:off x="432188" y="2028885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1"/>
          <p:cNvSpPr txBox="1"/>
          <p:nvPr/>
        </p:nvSpPr>
        <p:spPr>
          <a:xfrm>
            <a:off x="1079272" y="3604750"/>
            <a:ext cx="340356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ricolage Grotesque Bold"/>
                <a:sym typeface="Bricolage Grotesque Bold"/>
              </a:rPr>
              <a:t>194 рабочих места</a:t>
            </a: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  <a:p>
            <a:pPr algn="l"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Bricolage Grotesque Bold"/>
              <a:sym typeface="Bricolage Grotesqu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0375" y="2111586"/>
            <a:ext cx="3262871" cy="1349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6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ИП «Мясной двор» Богачев</a:t>
            </a:r>
            <a:endParaRPr lang="en-US" sz="3600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9E263DE-1372-A970-D272-58C9C99D5007}"/>
              </a:ext>
            </a:extLst>
          </p:cNvPr>
          <p:cNvSpPr/>
          <p:nvPr/>
        </p:nvSpPr>
        <p:spPr>
          <a:xfrm>
            <a:off x="4517137" y="2043225"/>
            <a:ext cx="3584660" cy="3212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5237B93-F1E6-B946-FE34-8BC15389EFD8}"/>
              </a:ext>
            </a:extLst>
          </p:cNvPr>
          <p:cNvSpPr/>
          <p:nvPr/>
        </p:nvSpPr>
        <p:spPr>
          <a:xfrm>
            <a:off x="8937813" y="2054285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460CF3-6A02-81C2-0309-8429408F2D9D}"/>
              </a:ext>
            </a:extLst>
          </p:cNvPr>
          <p:cNvSpPr/>
          <p:nvPr/>
        </p:nvSpPr>
        <p:spPr>
          <a:xfrm>
            <a:off x="13727821" y="2054284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 рабочих мест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0F48C26-37C0-464A-74C6-4540632C8D4F}"/>
              </a:ext>
            </a:extLst>
          </p:cNvPr>
          <p:cNvSpPr/>
          <p:nvPr/>
        </p:nvSpPr>
        <p:spPr>
          <a:xfrm>
            <a:off x="369480" y="6286500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DA74BCD-F353-4DFC-6792-58A6AE0B0EF4}"/>
              </a:ext>
            </a:extLst>
          </p:cNvPr>
          <p:cNvSpPr/>
          <p:nvPr/>
        </p:nvSpPr>
        <p:spPr>
          <a:xfrm>
            <a:off x="4517137" y="6286500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2D6E5B1-7407-2881-5FBA-35739CE8D7DA}"/>
              </a:ext>
            </a:extLst>
          </p:cNvPr>
          <p:cNvSpPr txBox="1"/>
          <p:nvPr/>
        </p:nvSpPr>
        <p:spPr>
          <a:xfrm>
            <a:off x="4435032" y="1871695"/>
            <a:ext cx="3748870" cy="2734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МУП </a:t>
            </a:r>
          </a:p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«Моздокские тепловые сети»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32ADDB-A5E5-B449-AFEF-2941341CC682}"/>
              </a:ext>
            </a:extLst>
          </p:cNvPr>
          <p:cNvSpPr txBox="1"/>
          <p:nvPr/>
        </p:nvSpPr>
        <p:spPr>
          <a:xfrm>
            <a:off x="5167067" y="3858045"/>
            <a:ext cx="363296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 рабочих места</a:t>
            </a:r>
          </a:p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30BA1561-B2D6-85FA-7942-2E1A98875085}"/>
              </a:ext>
            </a:extLst>
          </p:cNvPr>
          <p:cNvSpPr txBox="1"/>
          <p:nvPr/>
        </p:nvSpPr>
        <p:spPr>
          <a:xfrm>
            <a:off x="8937812" y="2054285"/>
            <a:ext cx="3584659" cy="204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sym typeface="Bricolage Grotesque Semi-Bold"/>
              </a:rPr>
              <a:t>ОАО </a:t>
            </a:r>
          </a:p>
          <a:p>
            <a:pPr algn="ctr">
              <a:lnSpc>
                <a:spcPts val="5379"/>
              </a:lnSpc>
            </a:pPr>
            <a:r>
              <a:rPr lang="ru-RU" sz="2800" b="1" spc="-71" dirty="0">
                <a:solidFill>
                  <a:srgbClr val="FFFFFF"/>
                </a:solidFill>
                <a:sym typeface="Bricolage Grotesque Semi-Bold"/>
              </a:rPr>
              <a:t>«Моздокские узоры»</a:t>
            </a:r>
          </a:p>
          <a:p>
            <a:pPr algn="ctr">
              <a:lnSpc>
                <a:spcPts val="5379"/>
              </a:lnSpc>
            </a:pPr>
            <a:endParaRPr lang="en-US" sz="3984" b="1" spc="-71" dirty="0">
              <a:solidFill>
                <a:srgbClr val="FFFFFF"/>
              </a:solidFill>
              <a:latin typeface="Bricolage Grotesque Semi-Bold"/>
              <a:ea typeface="Bricolage Grotesque Semi-Bold"/>
              <a:cs typeface="Bricolage Grotesque Semi-Bold"/>
              <a:sym typeface="Bricolage Grotesque Semi-Bold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71690-A4B0-B7E2-4F29-CFCCF3386FC0}"/>
              </a:ext>
            </a:extLst>
          </p:cNvPr>
          <p:cNvSpPr txBox="1"/>
          <p:nvPr/>
        </p:nvSpPr>
        <p:spPr>
          <a:xfrm>
            <a:off x="9636049" y="3894136"/>
            <a:ext cx="3607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2"/>
              </a:lnSpc>
              <a:spcBef>
                <a:spcPct val="0"/>
              </a:spcBef>
            </a:pPr>
            <a:endParaRPr lang="ru-RU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2122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 рабочих места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27BD6-22B3-D636-5189-3C1138381A24}"/>
              </a:ext>
            </a:extLst>
          </p:cNvPr>
          <p:cNvSpPr txBox="1"/>
          <p:nvPr/>
        </p:nvSpPr>
        <p:spPr>
          <a:xfrm>
            <a:off x="12039600" y="2095504"/>
            <a:ext cx="7274676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79"/>
              </a:lnSpc>
            </a:pPr>
            <a:r>
              <a:rPr lang="ru-RU" sz="3600" b="1" spc="-71" dirty="0">
                <a:solidFill>
                  <a:srgbClr val="FFFFFF"/>
                </a:solidFill>
              </a:rPr>
              <a:t>АО «МПМК-3»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6B91352-20CF-3DD6-D2A6-8AC28EE9EE8E}"/>
              </a:ext>
            </a:extLst>
          </p:cNvPr>
          <p:cNvSpPr/>
          <p:nvPr/>
        </p:nvSpPr>
        <p:spPr>
          <a:xfrm>
            <a:off x="8937811" y="6331361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2A8910E-E119-4662-CC10-CDCD41F19AD5}"/>
              </a:ext>
            </a:extLst>
          </p:cNvPr>
          <p:cNvSpPr/>
          <p:nvPr/>
        </p:nvSpPr>
        <p:spPr>
          <a:xfrm>
            <a:off x="13797423" y="6356761"/>
            <a:ext cx="3584660" cy="3212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F3B0C-6C7B-C43C-40D3-ADD92049A808}"/>
              </a:ext>
            </a:extLst>
          </p:cNvPr>
          <p:cNvSpPr txBox="1"/>
          <p:nvPr/>
        </p:nvSpPr>
        <p:spPr>
          <a:xfrm>
            <a:off x="685800" y="6411655"/>
            <a:ext cx="1063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71" dirty="0">
                <a:solidFill>
                  <a:srgbClr val="FFFFFF"/>
                </a:solidFill>
              </a:rPr>
              <a:t>ООО «</a:t>
            </a:r>
            <a:r>
              <a:rPr lang="ru-RU" sz="3600" b="1" spc="-71" dirty="0" err="1">
                <a:solidFill>
                  <a:srgbClr val="FFFFFF"/>
                </a:solidFill>
              </a:rPr>
              <a:t>Галион</a:t>
            </a:r>
            <a:r>
              <a:rPr lang="ru-RU" sz="36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CB4C4C-5DB9-C6A5-26A2-885535E1CD6E}"/>
              </a:ext>
            </a:extLst>
          </p:cNvPr>
          <p:cNvSpPr txBox="1"/>
          <p:nvPr/>
        </p:nvSpPr>
        <p:spPr>
          <a:xfrm>
            <a:off x="905917" y="7661362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рабочих места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26071-1AA6-B179-6B0B-109FA3793191}"/>
              </a:ext>
            </a:extLst>
          </p:cNvPr>
          <p:cNvSpPr txBox="1"/>
          <p:nvPr/>
        </p:nvSpPr>
        <p:spPr>
          <a:xfrm>
            <a:off x="4800600" y="6403544"/>
            <a:ext cx="1063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71" dirty="0">
                <a:solidFill>
                  <a:srgbClr val="FFFFFF"/>
                </a:solidFill>
              </a:rPr>
              <a:t>ООО «</a:t>
            </a:r>
            <a:r>
              <a:rPr lang="ru-RU" sz="3600" b="1" spc="-71" dirty="0" err="1">
                <a:solidFill>
                  <a:srgbClr val="FFFFFF"/>
                </a:solidFill>
              </a:rPr>
              <a:t>Астар</a:t>
            </a:r>
            <a:r>
              <a:rPr lang="ru-RU" sz="36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EC3FC-E3AA-BFE2-9064-76AEABBCC27D}"/>
              </a:ext>
            </a:extLst>
          </p:cNvPr>
          <p:cNvSpPr txBox="1"/>
          <p:nvPr/>
        </p:nvSpPr>
        <p:spPr>
          <a:xfrm>
            <a:off x="5140864" y="7705837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рабочих места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671B3E-7DC9-CB6B-0D42-81638FFCB177}"/>
              </a:ext>
            </a:extLst>
          </p:cNvPr>
          <p:cNvSpPr txBox="1"/>
          <p:nvPr/>
        </p:nvSpPr>
        <p:spPr>
          <a:xfrm>
            <a:off x="5412016" y="6241104"/>
            <a:ext cx="10636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ООО </a:t>
            </a:r>
          </a:p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«</a:t>
            </a:r>
            <a:r>
              <a:rPr lang="ru-RU" sz="2800" b="1" spc="-71" dirty="0" err="1">
                <a:solidFill>
                  <a:srgbClr val="FFFFFF"/>
                </a:solidFill>
              </a:rPr>
              <a:t>КерамаБрикетМ</a:t>
            </a:r>
            <a:r>
              <a:rPr lang="ru-RU" sz="2800" b="1" spc="-7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A70BF0-8994-80CB-7779-04514A9FD259}"/>
              </a:ext>
            </a:extLst>
          </p:cNvPr>
          <p:cNvSpPr txBox="1"/>
          <p:nvPr/>
        </p:nvSpPr>
        <p:spPr>
          <a:xfrm>
            <a:off x="9636049" y="7678099"/>
            <a:ext cx="10636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рабочих мест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4C50C3-459E-6C95-6006-6E22E930968F}"/>
              </a:ext>
            </a:extLst>
          </p:cNvPr>
          <p:cNvSpPr txBox="1"/>
          <p:nvPr/>
        </p:nvSpPr>
        <p:spPr>
          <a:xfrm>
            <a:off x="10199606" y="6394795"/>
            <a:ext cx="1078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МУП </a:t>
            </a:r>
          </a:p>
          <a:p>
            <a:pPr algn="ctr"/>
            <a:r>
              <a:rPr lang="ru-RU" sz="2800" b="1" spc="-71" dirty="0">
                <a:solidFill>
                  <a:srgbClr val="FFFFFF"/>
                </a:solidFill>
              </a:rPr>
              <a:t>«Моздокский ИИЦ»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3F7C70-1455-7C10-DF8F-B5622C17B0FB}"/>
              </a:ext>
            </a:extLst>
          </p:cNvPr>
          <p:cNvSpPr txBox="1"/>
          <p:nvPr/>
        </p:nvSpPr>
        <p:spPr>
          <a:xfrm>
            <a:off x="14703349" y="7708877"/>
            <a:ext cx="1113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рабочих мест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4F2BCB-F6C0-4B4A-9F0B-26DFB3BE87B0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65395</TotalTime>
  <Words>496</Words>
  <Application>Microsoft Office PowerPoint</Application>
  <PresentationFormat>Произвольный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Bricolage Grotesque</vt:lpstr>
      <vt:lpstr>Nunito</vt:lpstr>
      <vt:lpstr>Aptos</vt:lpstr>
      <vt:lpstr>Segoe UI Black</vt:lpstr>
      <vt:lpstr>Arial</vt:lpstr>
      <vt:lpstr>Bricolage Grotesque Semi-Bold</vt:lpstr>
      <vt:lpstr>Bricolage Grotesque Light</vt:lpstr>
      <vt:lpstr>Cambria</vt:lpstr>
      <vt:lpstr>Arial Black</vt:lpstr>
      <vt:lpstr>Calibri</vt:lpstr>
      <vt:lpstr>Bricolage Grotesque Ultra-Bold</vt:lpstr>
      <vt:lpstr>Bricolage Grotesque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Modern Bold Company Annual Report Presentation</dc:title>
  <dc:creator>User</dc:creator>
  <cp:lastModifiedBy>Луиза Дударова</cp:lastModifiedBy>
  <cp:revision>17</cp:revision>
  <dcterms:created xsi:type="dcterms:W3CDTF">2006-08-16T00:00:00Z</dcterms:created>
  <dcterms:modified xsi:type="dcterms:W3CDTF">2025-03-27T09:26:54Z</dcterms:modified>
  <dc:identifier>DAGXHANkcvc</dc:identifier>
</cp:coreProperties>
</file>